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mbria" panose="02040503050406030204" pitchFamily="18" charset="0"/>
      <p:regular r:id="rId16"/>
      <p:bold r:id="rId17"/>
      <p:italic r:id="rId18"/>
      <p:boldItalic r:id="rId19"/>
    </p:embeddedFont>
    <p:embeddedFont>
      <p:font typeface="Comfortaa" panose="020B0604020202020204" charset="0"/>
      <p:regular r:id="rId20"/>
      <p:bold r:id="rId21"/>
    </p:embeddedFont>
    <p:embeddedFont>
      <p:font typeface="Lexend Medium" panose="020B0604020202020204" charset="0"/>
      <p:regular r:id="rId22"/>
      <p:bold r:id="rId23"/>
    </p:embeddedFont>
    <p:embeddedFont>
      <p:font typeface="Lexend SemiBold" panose="020B0604020202020204" charset="0"/>
      <p:regular r:id="rId24"/>
      <p:bold r:id="rId25"/>
    </p:embeddedFont>
    <p:embeddedFont>
      <p:font typeface="Montserrat" panose="020B0604020202020204" charset="0"/>
      <p:regular r:id="rId26"/>
      <p:bold r:id="rId27"/>
      <p:italic r:id="rId28"/>
      <p:boldItalic r:id="rId29"/>
    </p:embeddedFont>
    <p:embeddedFont>
      <p:font typeface="Playfair Display"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K+POeovVEJlFEQhphnio/ayFc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74" y="-7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1.png"/><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mailto:r.sooryaprakash2704@gmail.com" TargetMode="External"/><Relationship Id="rId5" Type="http://schemas.openxmlformats.org/officeDocument/2006/relationships/image" Target="../media/image4.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79" r="-3377" b="-2125"/>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16" b="-125736"/>
            </a:stretch>
          </a:blipFill>
          <a:ln>
            <a:noFill/>
          </a:ln>
        </p:spPr>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59" r="-3714"/>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Clr>
                <a:srgbClr val="000000"/>
              </a:buClr>
              <a:buSzPts val="9605"/>
              <a:buFont typeface="Arial"/>
              <a:buNone/>
            </a:pPr>
            <a:r>
              <a:rPr lang="en-US" sz="9605" b="0" i="0" u="none" strike="noStrike" cap="none">
                <a:solidFill>
                  <a:srgbClr val="009CFF"/>
                </a:solidFill>
                <a:latin typeface="Arial"/>
                <a:ea typeface="Arial"/>
                <a:cs typeface="Arial"/>
                <a:sym typeface="Arial"/>
              </a:rPr>
              <a:t>HackOrbit</a:t>
            </a:r>
            <a:r>
              <a:rPr lang="en-US" sz="1400" b="0" i="0" u="none" strike="noStrike" cap="none">
                <a:solidFill>
                  <a:srgbClr val="000000"/>
                </a:solidFill>
                <a:latin typeface="Arial"/>
                <a:ea typeface="Arial"/>
                <a:cs typeface="Arial"/>
                <a:sym typeface="Arial"/>
              </a:rPr>
              <a:t>   </a:t>
            </a:r>
            <a:r>
              <a:rPr lang="en-US" sz="9605" b="0" i="0" u="none" strike="noStrike" cap="none">
                <a:solidFill>
                  <a:srgbClr val="009CFF"/>
                </a:solidFill>
                <a:latin typeface="Arial"/>
                <a:ea typeface="Arial"/>
                <a:cs typeface="Arial"/>
                <a:sym typeface="Arial"/>
              </a:rPr>
              <a:t>2025</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5261979" y="7022100"/>
            <a:ext cx="7087500" cy="870816"/>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Clr>
                <a:srgbClr val="000000"/>
              </a:buClr>
              <a:buSzPts val="5098"/>
              <a:buFont typeface="Arial"/>
              <a:buNone/>
            </a:pPr>
            <a:r>
              <a:rPr lang="en-US" sz="5098" b="1" dirty="0">
                <a:solidFill>
                  <a:srgbClr val="D9D9D9"/>
                </a:solidFill>
              </a:rPr>
              <a:t>Team Name: </a:t>
            </a:r>
            <a:r>
              <a:rPr lang="en-US" sz="5098" b="1" i="1" dirty="0" err="1">
                <a:solidFill>
                  <a:schemeClr val="bg1"/>
                </a:solidFill>
              </a:rPr>
              <a:t>DevDude</a:t>
            </a:r>
            <a:endParaRPr sz="1400" b="1" i="1" u="none" strike="noStrike" cap="none"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2929650" y="535426"/>
            <a:ext cx="13368900" cy="3120600"/>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Clr>
                <a:srgbClr val="000000"/>
              </a:buClr>
              <a:buSzPts val="6336"/>
              <a:buFont typeface="Arial"/>
              <a:buNone/>
            </a:pPr>
            <a:r>
              <a:rPr lang="en-US" sz="6336" b="0" i="0" u="none" strike="noStrike" cap="none">
                <a:solidFill>
                  <a:srgbClr val="FFFFFF"/>
                </a:solidFill>
                <a:latin typeface="Arial"/>
                <a:ea typeface="Arial"/>
                <a:cs typeface="Arial"/>
                <a:sym typeface="Arial"/>
              </a:rPr>
              <a:t> THEME &amp; PROBLEM STATEMENT</a:t>
            </a:r>
            <a:endParaRPr sz="1400" b="0" i="0" u="none" strike="noStrike" cap="none">
              <a:solidFill>
                <a:srgbClr val="000000"/>
              </a:solidFill>
              <a:latin typeface="Arial"/>
              <a:ea typeface="Arial"/>
              <a:cs typeface="Arial"/>
              <a:sym typeface="Arial"/>
            </a:endParaRPr>
          </a:p>
          <a:p>
            <a:pPr marL="0" marR="0" lvl="0" indent="0" algn="ctr" rtl="0">
              <a:lnSpc>
                <a:spcPct val="109990"/>
              </a:lnSpc>
              <a:spcBef>
                <a:spcPts val="0"/>
              </a:spcBef>
              <a:spcAft>
                <a:spcPts val="0"/>
              </a:spcAft>
              <a:buClr>
                <a:srgbClr val="000000"/>
              </a:buClr>
              <a:buSzPts val="6336"/>
              <a:buFont typeface="Arial"/>
              <a:buNone/>
            </a:pPr>
            <a:endParaRPr sz="6336" b="0" i="0" u="none" strike="noStrike" cap="none">
              <a:solidFill>
                <a:srgbClr val="FFFFFF"/>
              </a:solidFill>
              <a:latin typeface="Arial"/>
              <a:ea typeface="Arial"/>
              <a:cs typeface="Arial"/>
              <a:sym typeface="Arial"/>
            </a:endParaRPr>
          </a:p>
          <a:p>
            <a:pPr marL="0" marR="0" lvl="0" indent="0" algn="ctr" rtl="0">
              <a:lnSpc>
                <a:spcPct val="109990"/>
              </a:lnSpc>
              <a:spcBef>
                <a:spcPts val="0"/>
              </a:spcBef>
              <a:spcAft>
                <a:spcPts val="0"/>
              </a:spcAft>
              <a:buClr>
                <a:srgbClr val="000000"/>
              </a:buClr>
              <a:buSzPts val="6336"/>
              <a:buFont typeface="Arial"/>
              <a:buNone/>
            </a:pPr>
            <a:endParaRPr sz="6336" b="0" i="0" u="none" strike="noStrike" cap="none">
              <a:solidFill>
                <a:srgbClr val="FFFFFF"/>
              </a:solidFill>
              <a:latin typeface="Arial"/>
              <a:ea typeface="Arial"/>
              <a:cs typeface="Arial"/>
              <a:sym typeface="Arial"/>
            </a:endParaRPr>
          </a:p>
        </p:txBody>
      </p:sp>
      <p:sp>
        <p:nvSpPr>
          <p:cNvPr id="100" name="Google Shape;100;p2"/>
          <p:cNvSpPr txBox="1"/>
          <p:nvPr/>
        </p:nvSpPr>
        <p:spPr>
          <a:xfrm>
            <a:off x="1644725" y="1809200"/>
            <a:ext cx="16148100" cy="8206500"/>
          </a:xfrm>
          <a:prstGeom prst="rect">
            <a:avLst/>
          </a:prstGeom>
          <a:noFill/>
          <a:ln>
            <a:noFill/>
          </a:ln>
        </p:spPr>
        <p:txBody>
          <a:bodyPr spcFirstLastPara="1" wrap="square" lIns="0" tIns="0" rIns="0" bIns="0" anchor="t" anchorCtr="0">
            <a:spAutoFit/>
          </a:bodyPr>
          <a:lstStyle/>
          <a:p>
            <a:pPr marL="4114800" marR="0" lvl="0" indent="457200" algn="l" rtl="0">
              <a:lnSpc>
                <a:spcPct val="111011"/>
              </a:lnSpc>
              <a:spcBef>
                <a:spcPts val="0"/>
              </a:spcBef>
              <a:spcAft>
                <a:spcPts val="0"/>
              </a:spcAft>
              <a:buClr>
                <a:srgbClr val="000000"/>
              </a:buClr>
              <a:buSzPts val="4223"/>
              <a:buFont typeface="Arial"/>
              <a:buNone/>
            </a:pPr>
            <a:r>
              <a:rPr lang="en-US" sz="4223" b="1" dirty="0">
                <a:solidFill>
                  <a:schemeClr val="lt1"/>
                </a:solidFill>
                <a:latin typeface="Playfair Display"/>
                <a:ea typeface="Playfair Display"/>
                <a:cs typeface="Playfair Display"/>
                <a:sym typeface="Playfair Display"/>
              </a:rPr>
              <a:t>Theme: </a:t>
            </a:r>
            <a:r>
              <a:rPr lang="en-US" sz="4223" b="1" i="1" dirty="0">
                <a:solidFill>
                  <a:schemeClr val="lt1"/>
                </a:solidFill>
                <a:latin typeface="Cambria" panose="02040503050406030204" pitchFamily="18" charset="0"/>
                <a:ea typeface="Cambria" panose="02040503050406030204" pitchFamily="18" charset="0"/>
                <a:cs typeface="Playfair Display"/>
                <a:sym typeface="Playfair Display"/>
              </a:rPr>
              <a:t>Open Innovation</a:t>
            </a:r>
            <a:endParaRPr sz="4223" b="1" dirty="0">
              <a:solidFill>
                <a:schemeClr val="lt1"/>
              </a:solidFill>
              <a:latin typeface="Cambria" panose="02040503050406030204" pitchFamily="18" charset="0"/>
              <a:ea typeface="Cambria" panose="02040503050406030204" pitchFamily="18" charset="0"/>
              <a:cs typeface="Playfair Display"/>
              <a:sym typeface="Playfair Display"/>
            </a:endParaRPr>
          </a:p>
          <a:p>
            <a:pPr marL="0" marR="0" lvl="0" indent="0" algn="l" rtl="0">
              <a:lnSpc>
                <a:spcPct val="111011"/>
              </a:lnSpc>
              <a:spcBef>
                <a:spcPts val="0"/>
              </a:spcBef>
              <a:spcAft>
                <a:spcPts val="0"/>
              </a:spcAft>
              <a:buClr>
                <a:srgbClr val="000000"/>
              </a:buClr>
              <a:buSzPts val="4223"/>
              <a:buFont typeface="Arial"/>
              <a:buNone/>
            </a:pPr>
            <a:r>
              <a:rPr lang="en-US" sz="3600" b="1" i="1" dirty="0">
                <a:solidFill>
                  <a:schemeClr val="lt1"/>
                </a:solidFill>
                <a:latin typeface="Cambria" panose="02040503050406030204" pitchFamily="18" charset="0"/>
                <a:ea typeface="Cambria" panose="02040503050406030204" pitchFamily="18" charset="0"/>
                <a:cs typeface="Playfair Display"/>
                <a:sym typeface="Playfair Display"/>
              </a:rPr>
              <a:t>Problem Statement: </a:t>
            </a:r>
            <a:endParaRPr sz="3600" b="1" i="1" dirty="0">
              <a:solidFill>
                <a:schemeClr val="lt1"/>
              </a:solidFill>
              <a:latin typeface="Cambria" panose="02040503050406030204" pitchFamily="18" charset="0"/>
              <a:ea typeface="Cambria" panose="02040503050406030204" pitchFamily="18" charset="0"/>
              <a:cs typeface="Playfair Display"/>
              <a:sym typeface="Playfair Display"/>
            </a:endParaRPr>
          </a:p>
          <a:p>
            <a:pPr marL="0" marR="0" lvl="0" indent="0" algn="l" rtl="0">
              <a:lnSpc>
                <a:spcPct val="111011"/>
              </a:lnSpc>
              <a:spcBef>
                <a:spcPts val="0"/>
              </a:spcBef>
              <a:spcAft>
                <a:spcPts val="0"/>
              </a:spcAft>
              <a:buClr>
                <a:srgbClr val="000000"/>
              </a:buClr>
              <a:buSzPts val="4223"/>
              <a:buFont typeface="Arial"/>
              <a:buNone/>
            </a:pPr>
            <a:endParaRPr sz="1500" b="1" i="1" dirty="0">
              <a:solidFill>
                <a:schemeClr val="lt1"/>
              </a:solidFill>
              <a:latin typeface="Playfair Display"/>
              <a:ea typeface="Playfair Display"/>
              <a:cs typeface="Playfair Display"/>
              <a:sym typeface="Playfair Display"/>
            </a:endParaRPr>
          </a:p>
          <a:p>
            <a:pPr marL="0" marR="0" lvl="0" indent="0" algn="l" rtl="0">
              <a:lnSpc>
                <a:spcPct val="111011"/>
              </a:lnSpc>
              <a:spcBef>
                <a:spcPts val="0"/>
              </a:spcBef>
              <a:spcAft>
                <a:spcPts val="0"/>
              </a:spcAft>
              <a:buClr>
                <a:srgbClr val="000000"/>
              </a:buClr>
              <a:buSzPts val="4223"/>
              <a:buFont typeface="Arial"/>
              <a:buNone/>
            </a:pPr>
            <a:r>
              <a:rPr lang="en-US" sz="3600" b="1" dirty="0">
                <a:solidFill>
                  <a:schemeClr val="lt1"/>
                </a:solidFill>
                <a:latin typeface="+mj-lt"/>
                <a:ea typeface="Lexend SemiBold"/>
                <a:cs typeface="Lexend SemiBold"/>
                <a:sym typeface="Lexend SemiBold"/>
              </a:rPr>
              <a:t>The Hidden Cost of Vague Prompts: Undermining AI's Potential</a:t>
            </a:r>
            <a:endParaRPr sz="3600" b="1" dirty="0">
              <a:solidFill>
                <a:schemeClr val="lt1"/>
              </a:solidFill>
              <a:latin typeface="+mj-lt"/>
              <a:ea typeface="Lexend SemiBold"/>
              <a:cs typeface="Lexend SemiBold"/>
              <a:sym typeface="Lexend SemiBold"/>
            </a:endParaRPr>
          </a:p>
          <a:p>
            <a:pPr marL="0" marR="0" lvl="0" indent="0" algn="l" rtl="0">
              <a:lnSpc>
                <a:spcPct val="111011"/>
              </a:lnSpc>
              <a:spcBef>
                <a:spcPts val="0"/>
              </a:spcBef>
              <a:spcAft>
                <a:spcPts val="0"/>
              </a:spcAft>
              <a:buClr>
                <a:srgbClr val="000000"/>
              </a:buClr>
              <a:buSzPts val="4223"/>
              <a:buFont typeface="Arial"/>
              <a:buNone/>
            </a:pPr>
            <a:endParaRPr sz="3600" b="1" i="1" dirty="0">
              <a:solidFill>
                <a:schemeClr val="lt1"/>
              </a:solidFill>
              <a:latin typeface="+mj-lt"/>
              <a:ea typeface="Lexend SemiBold"/>
              <a:cs typeface="Lexend SemiBold"/>
              <a:sym typeface="Lexend SemiBold"/>
            </a:endParaRPr>
          </a:p>
          <a:p>
            <a:pPr marL="457200" marR="0" lvl="0" indent="-387350" algn="l" rtl="0">
              <a:lnSpc>
                <a:spcPct val="111011"/>
              </a:lnSpc>
              <a:spcBef>
                <a:spcPts val="0"/>
              </a:spcBef>
              <a:spcAft>
                <a:spcPts val="0"/>
              </a:spcAft>
              <a:buClr>
                <a:schemeClr val="lt1"/>
              </a:buClr>
              <a:buSzPts val="2500"/>
              <a:buFont typeface="Lexend SemiBold"/>
              <a:buChar char="●"/>
            </a:pPr>
            <a:r>
              <a:rPr lang="en-US" sz="2500" b="1" dirty="0">
                <a:solidFill>
                  <a:schemeClr val="lt1"/>
                </a:solidFill>
                <a:latin typeface="+mj-lt"/>
                <a:ea typeface="Lexend SemiBold"/>
                <a:cs typeface="Lexend SemiBold"/>
                <a:sym typeface="Lexend SemiBold"/>
              </a:rPr>
              <a:t>Today, students, software engineers, and educators are increasingly relying on AI tools like </a:t>
            </a:r>
            <a:r>
              <a:rPr lang="en-US" sz="2500" b="1" dirty="0" err="1">
                <a:solidFill>
                  <a:schemeClr val="lt1"/>
                </a:solidFill>
                <a:latin typeface="+mj-lt"/>
                <a:ea typeface="Lexend SemiBold"/>
                <a:cs typeface="Lexend SemiBold"/>
                <a:sym typeface="Lexend SemiBold"/>
              </a:rPr>
              <a:t>ChatGPT</a:t>
            </a:r>
            <a:r>
              <a:rPr lang="en-US" sz="2500" b="1" dirty="0">
                <a:solidFill>
                  <a:schemeClr val="lt1"/>
                </a:solidFill>
                <a:latin typeface="+mj-lt"/>
                <a:ea typeface="Lexend SemiBold"/>
                <a:cs typeface="Lexend SemiBold"/>
                <a:sym typeface="Lexend SemiBold"/>
              </a:rPr>
              <a:t>, Gemini, and Copilot to boost their productivity and creativity.</a:t>
            </a:r>
            <a:endParaRPr sz="2500" b="1" dirty="0">
              <a:solidFill>
                <a:schemeClr val="lt1"/>
              </a:solidFill>
              <a:latin typeface="+mj-lt"/>
              <a:ea typeface="Lexend SemiBold"/>
              <a:cs typeface="Lexend SemiBold"/>
              <a:sym typeface="Lexend SemiBold"/>
            </a:endParaRPr>
          </a:p>
          <a:p>
            <a:pPr marL="457200" marR="0" lvl="0" indent="0" algn="l" rtl="0">
              <a:lnSpc>
                <a:spcPct val="111011"/>
              </a:lnSpc>
              <a:spcBef>
                <a:spcPts val="0"/>
              </a:spcBef>
              <a:spcAft>
                <a:spcPts val="0"/>
              </a:spcAft>
              <a:buNone/>
            </a:pPr>
            <a:endParaRPr sz="2500" b="1" dirty="0">
              <a:solidFill>
                <a:schemeClr val="lt1"/>
              </a:solidFill>
              <a:latin typeface="+mj-lt"/>
              <a:ea typeface="Lexend SemiBold"/>
              <a:cs typeface="Lexend SemiBold"/>
              <a:sym typeface="Lexend SemiBold"/>
            </a:endParaRPr>
          </a:p>
          <a:p>
            <a:pPr marL="457200" lvl="0" indent="-387350" algn="l" rtl="0">
              <a:lnSpc>
                <a:spcPct val="111011"/>
              </a:lnSpc>
              <a:spcBef>
                <a:spcPts val="0"/>
              </a:spcBef>
              <a:spcAft>
                <a:spcPts val="0"/>
              </a:spcAft>
              <a:buClr>
                <a:schemeClr val="lt1"/>
              </a:buClr>
              <a:buSzPts val="2500"/>
              <a:buFont typeface="Lexend SemiBold"/>
              <a:buChar char="●"/>
            </a:pPr>
            <a:r>
              <a:rPr lang="en-US" sz="2500" b="1" dirty="0">
                <a:solidFill>
                  <a:schemeClr val="lt1"/>
                </a:solidFill>
                <a:latin typeface="+mj-lt"/>
                <a:ea typeface="Lexend SemiBold"/>
                <a:cs typeface="Lexend SemiBold"/>
                <a:sym typeface="Lexend SemiBold"/>
              </a:rPr>
              <a:t>Even in hackathons and academic projects, AI has become a core assistant—used for writing, brainstorming, coding, and more.</a:t>
            </a:r>
            <a:endParaRPr sz="2500" b="1" dirty="0">
              <a:solidFill>
                <a:schemeClr val="lt1"/>
              </a:solidFill>
              <a:latin typeface="+mj-lt"/>
              <a:ea typeface="Lexend SemiBold"/>
              <a:cs typeface="Lexend SemiBold"/>
              <a:sym typeface="Lexend SemiBold"/>
            </a:endParaRPr>
          </a:p>
          <a:p>
            <a:pPr marL="457200" lvl="0" indent="0" algn="l" rtl="0">
              <a:lnSpc>
                <a:spcPct val="111011"/>
              </a:lnSpc>
              <a:spcBef>
                <a:spcPts val="0"/>
              </a:spcBef>
              <a:spcAft>
                <a:spcPts val="0"/>
              </a:spcAft>
              <a:buNone/>
            </a:pPr>
            <a:endParaRPr sz="2500" b="1" dirty="0">
              <a:solidFill>
                <a:schemeClr val="lt1"/>
              </a:solidFill>
              <a:latin typeface="+mj-lt"/>
              <a:ea typeface="Lexend SemiBold"/>
              <a:cs typeface="Lexend SemiBold"/>
              <a:sym typeface="Lexend SemiBold"/>
            </a:endParaRPr>
          </a:p>
          <a:p>
            <a:pPr marL="457200" lvl="0" indent="-387350" algn="l" rtl="0">
              <a:lnSpc>
                <a:spcPct val="111011"/>
              </a:lnSpc>
              <a:spcBef>
                <a:spcPts val="0"/>
              </a:spcBef>
              <a:spcAft>
                <a:spcPts val="0"/>
              </a:spcAft>
              <a:buClr>
                <a:schemeClr val="lt1"/>
              </a:buClr>
              <a:buSzPts val="2500"/>
              <a:buFont typeface="Roboto Serif"/>
              <a:buChar char="●"/>
            </a:pPr>
            <a:r>
              <a:rPr lang="en-US" sz="2500" b="1" dirty="0">
                <a:solidFill>
                  <a:schemeClr val="lt1"/>
                </a:solidFill>
                <a:latin typeface="+mj-lt"/>
                <a:ea typeface="Lexend SemiBold"/>
                <a:cs typeface="Lexend SemiBold"/>
                <a:sym typeface="Lexend SemiBold"/>
              </a:rPr>
              <a:t>But here’s the critical gap: </a:t>
            </a:r>
            <a:r>
              <a:rPr lang="en-US" sz="2700" b="1" i="1" dirty="0">
                <a:solidFill>
                  <a:schemeClr val="lt1"/>
                </a:solidFill>
                <a:latin typeface="+mj-lt"/>
                <a:ea typeface="Montserrat"/>
                <a:cs typeface="Montserrat"/>
                <a:sym typeface="Montserrat"/>
              </a:rPr>
              <a:t>How efficiently are users leveraging these AI tools?</a:t>
            </a:r>
            <a:endParaRPr sz="2700" b="1" i="1" dirty="0">
              <a:solidFill>
                <a:schemeClr val="lt1"/>
              </a:solidFill>
              <a:latin typeface="+mj-lt"/>
              <a:ea typeface="Montserrat"/>
              <a:cs typeface="Montserrat"/>
              <a:sym typeface="Montserrat"/>
            </a:endParaRPr>
          </a:p>
          <a:p>
            <a:pPr marL="457200" lvl="0" indent="0" algn="l" rtl="0">
              <a:lnSpc>
                <a:spcPct val="111011"/>
              </a:lnSpc>
              <a:spcBef>
                <a:spcPts val="0"/>
              </a:spcBef>
              <a:spcAft>
                <a:spcPts val="0"/>
              </a:spcAft>
              <a:buNone/>
            </a:pPr>
            <a:endParaRPr sz="2500" b="1" dirty="0">
              <a:solidFill>
                <a:schemeClr val="lt1"/>
              </a:solidFill>
              <a:latin typeface="+mj-lt"/>
              <a:ea typeface="Lexend SemiBold"/>
              <a:cs typeface="Lexend SemiBold"/>
              <a:sym typeface="Lexend SemiBold"/>
            </a:endParaRPr>
          </a:p>
          <a:p>
            <a:pPr marL="457200" lvl="0" indent="-387350" algn="l" rtl="0">
              <a:lnSpc>
                <a:spcPct val="111011"/>
              </a:lnSpc>
              <a:spcBef>
                <a:spcPts val="0"/>
              </a:spcBef>
              <a:spcAft>
                <a:spcPts val="0"/>
              </a:spcAft>
              <a:buClr>
                <a:schemeClr val="lt1"/>
              </a:buClr>
              <a:buSzPts val="2500"/>
              <a:buFont typeface="Lexend SemiBold"/>
              <a:buChar char="●"/>
            </a:pPr>
            <a:r>
              <a:rPr lang="en-US" sz="2500" b="1" dirty="0">
                <a:solidFill>
                  <a:schemeClr val="lt1"/>
                </a:solidFill>
                <a:latin typeface="+mj-lt"/>
                <a:ea typeface="Lexend SemiBold"/>
                <a:cs typeface="Lexend SemiBold"/>
                <a:sym typeface="Lexend SemiBold"/>
              </a:rPr>
              <a:t>The majority of users enter vague, unstructured prompts, leading to confusing and irrelevant responses from AI models. This not only wastes time but also reduces the actual potential of AI-powered solutions.</a:t>
            </a:r>
            <a:endParaRPr sz="2500" b="1" dirty="0">
              <a:solidFill>
                <a:schemeClr val="lt1"/>
              </a:solidFill>
              <a:latin typeface="+mj-lt"/>
              <a:ea typeface="Lexend SemiBold"/>
              <a:cs typeface="Lexend SemiBold"/>
              <a:sym typeface="Lexend SemiBold"/>
            </a:endParaRPr>
          </a:p>
          <a:p>
            <a:pPr marL="0" marR="0" lvl="0" indent="0" algn="l" rtl="0">
              <a:lnSpc>
                <a:spcPct val="111011"/>
              </a:lnSpc>
              <a:spcBef>
                <a:spcPts val="0"/>
              </a:spcBef>
              <a:spcAft>
                <a:spcPts val="0"/>
              </a:spcAft>
              <a:buClr>
                <a:srgbClr val="000000"/>
              </a:buClr>
              <a:buSzPts val="4223"/>
              <a:buFont typeface="Arial"/>
              <a:buNone/>
            </a:pPr>
            <a:endParaRPr sz="4223" b="1" dirty="0">
              <a:solidFill>
                <a:srgbClr val="D9D9D9"/>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7" name="Google Shape;107;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08" name="Google Shape;108;p3"/>
          <p:cNvSpPr txBox="1"/>
          <p:nvPr/>
        </p:nvSpPr>
        <p:spPr>
          <a:xfrm>
            <a:off x="4965004" y="983969"/>
            <a:ext cx="9130800" cy="4617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3000" b="0" i="0" u="none" strike="noStrike" cap="none">
                <a:solidFill>
                  <a:srgbClr val="FFFFFF"/>
                </a:solidFill>
                <a:latin typeface="Arial"/>
                <a:ea typeface="Arial"/>
                <a:cs typeface="Arial"/>
                <a:sym typeface="Arial"/>
              </a:rPr>
              <a:t>PROPOSED SOLUTION</a:t>
            </a:r>
            <a:endParaRPr sz="3000" b="0" i="0" u="none" strike="noStrike" cap="none">
              <a:solidFill>
                <a:srgbClr val="000000"/>
              </a:solidFill>
              <a:latin typeface="Arial"/>
              <a:ea typeface="Arial"/>
              <a:cs typeface="Arial"/>
              <a:sym typeface="Arial"/>
            </a:endParaRPr>
          </a:p>
        </p:txBody>
      </p:sp>
      <p:sp>
        <p:nvSpPr>
          <p:cNvPr id="109" name="Google Shape;109;p3"/>
          <p:cNvSpPr txBox="1"/>
          <p:nvPr/>
        </p:nvSpPr>
        <p:spPr>
          <a:xfrm>
            <a:off x="2480575" y="2347475"/>
            <a:ext cx="14279100" cy="7647300"/>
          </a:xfrm>
          <a:prstGeom prst="rect">
            <a:avLst/>
          </a:prstGeom>
          <a:noFill/>
          <a:ln>
            <a:noFill/>
          </a:ln>
        </p:spPr>
        <p:txBody>
          <a:bodyPr spcFirstLastPara="1" wrap="square" lIns="0" tIns="0" rIns="0" bIns="0" anchor="t" anchorCtr="0">
            <a:spAutoFit/>
          </a:bodyPr>
          <a:lstStyle/>
          <a:p>
            <a:pPr marL="457200" lvl="0" indent="-387350" algn="ctr" rtl="0">
              <a:lnSpc>
                <a:spcPct val="111018"/>
              </a:lnSpc>
              <a:spcBef>
                <a:spcPts val="0"/>
              </a:spcBef>
              <a:spcAft>
                <a:spcPts val="0"/>
              </a:spcAft>
              <a:buClr>
                <a:schemeClr val="lt1"/>
              </a:buClr>
              <a:buSzPts val="2500"/>
              <a:buFont typeface="Lexend SemiBold"/>
              <a:buChar char="●"/>
            </a:pPr>
            <a:r>
              <a:rPr lang="en-US" sz="2500" b="1" dirty="0">
                <a:solidFill>
                  <a:schemeClr val="lt1"/>
                </a:solidFill>
                <a:latin typeface="+mn-lt"/>
                <a:ea typeface="Lexend SemiBold"/>
                <a:cs typeface="Lexend SemiBold"/>
                <a:sym typeface="Lexend SemiBold"/>
              </a:rPr>
              <a:t>Promptify! is a browser-based AI productivity tool that helps users write better prompts for generative AI models like </a:t>
            </a:r>
            <a:r>
              <a:rPr lang="en-US" sz="2500" b="1" dirty="0" err="1">
                <a:solidFill>
                  <a:schemeClr val="lt1"/>
                </a:solidFill>
                <a:latin typeface="+mn-lt"/>
                <a:ea typeface="Lexend SemiBold"/>
                <a:cs typeface="Lexend SemiBold"/>
                <a:sym typeface="Lexend SemiBold"/>
              </a:rPr>
              <a:t>ChatGPT</a:t>
            </a:r>
            <a:r>
              <a:rPr lang="en-US" sz="2500" b="1" dirty="0">
                <a:solidFill>
                  <a:schemeClr val="lt1"/>
                </a:solidFill>
                <a:latin typeface="+mn-lt"/>
                <a:ea typeface="Lexend SemiBold"/>
                <a:cs typeface="Lexend SemiBold"/>
                <a:sym typeface="Lexend SemiBold"/>
              </a:rPr>
              <a:t>, Gemini, Claude, and others.</a:t>
            </a:r>
            <a:endParaRPr sz="2500" b="1" dirty="0">
              <a:solidFill>
                <a:schemeClr val="lt1"/>
              </a:solidFill>
              <a:latin typeface="+mn-lt"/>
              <a:ea typeface="Lexend SemiBold"/>
              <a:cs typeface="Lexend SemiBold"/>
              <a:sym typeface="Lexend SemiBold"/>
            </a:endParaRPr>
          </a:p>
          <a:p>
            <a:pPr marL="457200" lvl="0" indent="0" algn="ctr" rtl="0">
              <a:lnSpc>
                <a:spcPct val="111018"/>
              </a:lnSpc>
              <a:spcBef>
                <a:spcPts val="0"/>
              </a:spcBef>
              <a:spcAft>
                <a:spcPts val="0"/>
              </a:spcAft>
              <a:buNone/>
            </a:pPr>
            <a:r>
              <a:rPr lang="en-US" sz="2500" b="1" dirty="0">
                <a:solidFill>
                  <a:schemeClr val="lt1"/>
                </a:solidFill>
                <a:latin typeface="+mn-lt"/>
                <a:ea typeface="Lexend SemiBold"/>
                <a:cs typeface="Lexend SemiBold"/>
                <a:sym typeface="Lexend SemiBold"/>
              </a:rPr>
              <a:t>                                                                           </a:t>
            </a:r>
            <a:endParaRPr sz="2500" b="1" dirty="0">
              <a:solidFill>
                <a:schemeClr val="lt1"/>
              </a:solidFill>
              <a:latin typeface="+mn-lt"/>
              <a:ea typeface="Lexend SemiBold"/>
              <a:cs typeface="Lexend SemiBold"/>
              <a:sym typeface="Lexend SemiBold"/>
            </a:endParaRPr>
          </a:p>
          <a:p>
            <a:pPr marL="457200" lvl="0" indent="-387350" algn="ctr" rtl="0">
              <a:lnSpc>
                <a:spcPct val="111018"/>
              </a:lnSpc>
              <a:spcBef>
                <a:spcPts val="0"/>
              </a:spcBef>
              <a:spcAft>
                <a:spcPts val="0"/>
              </a:spcAft>
              <a:buClr>
                <a:schemeClr val="lt1"/>
              </a:buClr>
              <a:buSzPts val="2500"/>
              <a:buFont typeface="Lexend SemiBold"/>
              <a:buChar char="●"/>
            </a:pPr>
            <a:r>
              <a:rPr lang="en-US" sz="2500" b="1" dirty="0">
                <a:solidFill>
                  <a:schemeClr val="lt1"/>
                </a:solidFill>
                <a:latin typeface="+mn-lt"/>
                <a:ea typeface="Lexend SemiBold"/>
                <a:cs typeface="Lexend SemiBold"/>
                <a:sym typeface="Lexend SemiBold"/>
              </a:rPr>
              <a:t>It acts as a real-time prompt enhancer—taking vague, confusing, or poorly structured prompts and transforming them into clear, detailed, and optimized versions that yield more accurate and useful AI responses.</a:t>
            </a:r>
            <a:endParaRPr sz="2500" b="1" dirty="0">
              <a:solidFill>
                <a:schemeClr val="lt1"/>
              </a:solidFill>
              <a:latin typeface="+mn-lt"/>
              <a:ea typeface="Lexend SemiBold"/>
              <a:cs typeface="Lexend SemiBold"/>
              <a:sym typeface="Lexend SemiBold"/>
            </a:endParaRPr>
          </a:p>
          <a:p>
            <a:pPr marL="457200" lvl="0" indent="0" algn="ctr" rtl="0">
              <a:lnSpc>
                <a:spcPct val="111018"/>
              </a:lnSpc>
              <a:spcBef>
                <a:spcPts val="0"/>
              </a:spcBef>
              <a:spcAft>
                <a:spcPts val="0"/>
              </a:spcAft>
              <a:buNone/>
            </a:pPr>
            <a:endParaRPr sz="2500" b="1" dirty="0">
              <a:solidFill>
                <a:schemeClr val="lt1"/>
              </a:solidFill>
              <a:latin typeface="+mn-lt"/>
              <a:ea typeface="Lexend SemiBold"/>
              <a:cs typeface="Lexend SemiBold"/>
              <a:sym typeface="Lexend SemiBold"/>
            </a:endParaRPr>
          </a:p>
          <a:p>
            <a:pPr marL="457200" lvl="0" indent="-387350" algn="ctr" rtl="0">
              <a:lnSpc>
                <a:spcPct val="111018"/>
              </a:lnSpc>
              <a:spcBef>
                <a:spcPts val="0"/>
              </a:spcBef>
              <a:spcAft>
                <a:spcPts val="0"/>
              </a:spcAft>
              <a:buClr>
                <a:schemeClr val="lt1"/>
              </a:buClr>
              <a:buSzPts val="2500"/>
              <a:buFont typeface="Lexend SemiBold"/>
              <a:buChar char="●"/>
            </a:pPr>
            <a:r>
              <a:rPr lang="en-US" sz="2500" b="1" dirty="0">
                <a:solidFill>
                  <a:schemeClr val="lt1"/>
                </a:solidFill>
                <a:latin typeface="+mn-lt"/>
                <a:ea typeface="Lexend SemiBold"/>
                <a:cs typeface="Lexend SemiBold"/>
                <a:sym typeface="Lexend SemiBold"/>
              </a:rPr>
              <a:t>The tool is designed for students, software engineers, and educators who use AI for writing, coding, learning, and brainstorming—but often struggle to get the desired output due to weak prompts.</a:t>
            </a:r>
            <a:endParaRPr sz="2500" b="1" dirty="0">
              <a:solidFill>
                <a:schemeClr val="lt1"/>
              </a:solidFill>
              <a:latin typeface="+mn-lt"/>
              <a:ea typeface="Lexend SemiBold"/>
              <a:cs typeface="Lexend SemiBold"/>
              <a:sym typeface="Lexend SemiBold"/>
            </a:endParaRPr>
          </a:p>
          <a:p>
            <a:pPr marL="457200" lvl="0" indent="0" algn="ctr" rtl="0">
              <a:lnSpc>
                <a:spcPct val="111018"/>
              </a:lnSpc>
              <a:spcBef>
                <a:spcPts val="0"/>
              </a:spcBef>
              <a:spcAft>
                <a:spcPts val="0"/>
              </a:spcAft>
              <a:buNone/>
            </a:pPr>
            <a:endParaRPr sz="2500" b="1" dirty="0">
              <a:solidFill>
                <a:schemeClr val="lt1"/>
              </a:solidFill>
              <a:latin typeface="+mn-lt"/>
              <a:ea typeface="Lexend SemiBold"/>
              <a:cs typeface="Lexend SemiBold"/>
              <a:sym typeface="Lexend SemiBold"/>
            </a:endParaRPr>
          </a:p>
          <a:p>
            <a:pPr marL="457200" lvl="0" indent="-387350" algn="ctr" rtl="0">
              <a:lnSpc>
                <a:spcPct val="111018"/>
              </a:lnSpc>
              <a:spcBef>
                <a:spcPts val="0"/>
              </a:spcBef>
              <a:spcAft>
                <a:spcPts val="0"/>
              </a:spcAft>
              <a:buClr>
                <a:schemeClr val="lt1"/>
              </a:buClr>
              <a:buSzPts val="2500"/>
              <a:buFont typeface="Lexend SemiBold"/>
              <a:buChar char="●"/>
            </a:pPr>
            <a:r>
              <a:rPr lang="en-US" sz="2500" b="1" dirty="0">
                <a:solidFill>
                  <a:schemeClr val="lt1"/>
                </a:solidFill>
                <a:latin typeface="+mn-lt"/>
                <a:ea typeface="Lexend SemiBold"/>
                <a:cs typeface="Lexend SemiBold"/>
                <a:sym typeface="Lexend SemiBold"/>
              </a:rPr>
              <a:t>With zero setup required, Promptify! is accessible via any browser, offering a simple and no-code interface that anyone can use—regardless of technical background.</a:t>
            </a:r>
            <a:endParaRPr sz="2500" b="1" dirty="0">
              <a:solidFill>
                <a:schemeClr val="lt1"/>
              </a:solidFill>
              <a:latin typeface="+mn-lt"/>
              <a:ea typeface="Lexend SemiBold"/>
              <a:cs typeface="Lexend SemiBold"/>
              <a:sym typeface="Lexend SemiBold"/>
            </a:endParaRPr>
          </a:p>
          <a:p>
            <a:pPr marL="457200" lvl="0" indent="0" algn="ctr" rtl="0">
              <a:lnSpc>
                <a:spcPct val="111018"/>
              </a:lnSpc>
              <a:spcBef>
                <a:spcPts val="0"/>
              </a:spcBef>
              <a:spcAft>
                <a:spcPts val="0"/>
              </a:spcAft>
              <a:buNone/>
            </a:pPr>
            <a:endParaRPr sz="2500" b="1" dirty="0">
              <a:solidFill>
                <a:schemeClr val="lt1"/>
              </a:solidFill>
              <a:latin typeface="+mn-lt"/>
              <a:ea typeface="Lexend SemiBold"/>
              <a:cs typeface="Lexend SemiBold"/>
              <a:sym typeface="Lexend SemiBold"/>
            </a:endParaRPr>
          </a:p>
          <a:p>
            <a:pPr marL="457200" lvl="0" indent="-387350" algn="ctr" rtl="0">
              <a:lnSpc>
                <a:spcPct val="111018"/>
              </a:lnSpc>
              <a:spcBef>
                <a:spcPts val="0"/>
              </a:spcBef>
              <a:spcAft>
                <a:spcPts val="0"/>
              </a:spcAft>
              <a:buClr>
                <a:schemeClr val="lt1"/>
              </a:buClr>
              <a:buSzPts val="2500"/>
              <a:buFont typeface="Lexend SemiBold"/>
              <a:buChar char="●"/>
            </a:pPr>
            <a:r>
              <a:rPr lang="en-US" sz="2500" b="1" dirty="0">
                <a:solidFill>
                  <a:schemeClr val="lt1"/>
                </a:solidFill>
                <a:latin typeface="+mn-lt"/>
                <a:ea typeface="Lexend SemiBold"/>
                <a:cs typeface="Lexend SemiBold"/>
                <a:sym typeface="Lexend SemiBold"/>
              </a:rPr>
              <a:t>Whether it's crafting an essay, generating code, preparing teaching materials, or building a hackathon project—Promptify! ensures that your prompts get the best out of AI, every single time.</a:t>
            </a:r>
            <a:endParaRPr sz="2500" b="1" dirty="0">
              <a:solidFill>
                <a:schemeClr val="lt1"/>
              </a:solidFill>
              <a:latin typeface="+mn-lt"/>
              <a:ea typeface="Lexend SemiBold"/>
              <a:cs typeface="Lexend SemiBold"/>
              <a:sym typeface="Lexend SemiBold"/>
            </a:endParaRPr>
          </a:p>
          <a:p>
            <a:pPr marL="457200" marR="0" lvl="0" indent="0" algn="ctr" rtl="0">
              <a:lnSpc>
                <a:spcPct val="111018"/>
              </a:lnSpc>
              <a:spcBef>
                <a:spcPts val="0"/>
              </a:spcBef>
              <a:spcAft>
                <a:spcPts val="0"/>
              </a:spcAft>
              <a:buNone/>
            </a:pPr>
            <a:endParaRPr sz="2500" b="1" dirty="0">
              <a:solidFill>
                <a:schemeClr val="lt1"/>
              </a:solidFill>
              <a:latin typeface="+mn-lt"/>
              <a:ea typeface="Playfair Display"/>
              <a:cs typeface="Playfair Display"/>
              <a:sym typeface="Playfair Display"/>
            </a:endParaRPr>
          </a:p>
        </p:txBody>
      </p:sp>
      <p:sp>
        <p:nvSpPr>
          <p:cNvPr id="110" name="Google Shape;110;p3"/>
          <p:cNvSpPr txBox="1"/>
          <p:nvPr/>
        </p:nvSpPr>
        <p:spPr>
          <a:xfrm>
            <a:off x="5691117" y="1254769"/>
            <a:ext cx="10451452" cy="266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3400" b="1" dirty="0">
                <a:solidFill>
                  <a:schemeClr val="lt1"/>
                </a:solidFill>
                <a:latin typeface="Cambria" panose="02040503050406030204" pitchFamily="18" charset="0"/>
                <a:ea typeface="Cambria" panose="02040503050406030204" pitchFamily="18" charset="0"/>
                <a:cs typeface="Comfortaa"/>
                <a:sym typeface="Comfortaa"/>
              </a:rPr>
              <a:t>Speak the language of AI with </a:t>
            </a:r>
            <a:r>
              <a:rPr lang="en-US" sz="3400" b="1" i="1" dirty="0">
                <a:solidFill>
                  <a:schemeClr val="lt1"/>
                </a:solidFill>
                <a:latin typeface="Cambria" panose="02040503050406030204" pitchFamily="18" charset="0"/>
                <a:ea typeface="Cambria" panose="02040503050406030204" pitchFamily="18" charset="0"/>
                <a:cs typeface="Comfortaa"/>
                <a:sym typeface="Comfortaa"/>
              </a:rPr>
              <a:t>Promptify!</a:t>
            </a:r>
            <a:endParaRPr sz="3400" b="1" i="1" dirty="0">
              <a:solidFill>
                <a:schemeClr val="lt1"/>
              </a:solidFill>
              <a:latin typeface="Cambria" panose="02040503050406030204" pitchFamily="18" charset="0"/>
              <a:ea typeface="Cambria" panose="02040503050406030204" pitchFamily="18" charset="0"/>
              <a:cs typeface="Comfortaa"/>
              <a:sym typeface="Comfortaa"/>
            </a:endParaRPr>
          </a:p>
          <a:p>
            <a:pPr marL="0" lvl="0" indent="0" algn="l" rtl="0">
              <a:spcBef>
                <a:spcPts val="400"/>
              </a:spcBef>
              <a:spcAft>
                <a:spcPts val="0"/>
              </a:spcAft>
              <a:buNone/>
            </a:pPr>
            <a:endParaRPr sz="2200" b="1" dirty="0">
              <a:solidFill>
                <a:schemeClr val="lt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p:nvPr/>
        </p:nvSpPr>
        <p:spPr>
          <a:xfrm rot="-5400000">
            <a:off x="17023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6" name="Google Shape;116;p4"/>
          <p:cNvSpPr/>
          <p:nvPr/>
        </p:nvSpPr>
        <p:spPr>
          <a:xfrm rot="-5400000">
            <a:off x="1702352" y="-4946627"/>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sp>
        <p:nvSpPr>
          <p:cNvPr id="117" name="Google Shape;117;p4"/>
          <p:cNvSpPr txBox="1"/>
          <p:nvPr/>
        </p:nvSpPr>
        <p:spPr>
          <a:xfrm>
            <a:off x="4724402" y="719350"/>
            <a:ext cx="11020200" cy="8313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400">
                <a:solidFill>
                  <a:srgbClr val="FFFFFF"/>
                </a:solidFill>
              </a:rPr>
              <a:t>How Promptify! Works - Visual flow</a:t>
            </a:r>
            <a:endParaRPr sz="5400" b="0" i="0" u="none" strike="noStrike" cap="none">
              <a:solidFill>
                <a:srgbClr val="000000"/>
              </a:solidFill>
              <a:latin typeface="Arial"/>
              <a:ea typeface="Arial"/>
              <a:cs typeface="Arial"/>
              <a:sym typeface="Arial"/>
            </a:endParaRPr>
          </a:p>
        </p:txBody>
      </p:sp>
      <p:sp>
        <p:nvSpPr>
          <p:cNvPr id="118" name="Google Shape;118;p4"/>
          <p:cNvSpPr txBox="1"/>
          <p:nvPr/>
        </p:nvSpPr>
        <p:spPr>
          <a:xfrm>
            <a:off x="1676950" y="2858375"/>
            <a:ext cx="2870700" cy="13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700" b="1" dirty="0">
              <a:solidFill>
                <a:schemeClr val="lt1"/>
              </a:solidFill>
              <a:latin typeface="Cambria" panose="02040503050406030204" pitchFamily="18" charset="0"/>
              <a:ea typeface="Cambria" panose="02040503050406030204" pitchFamily="18" charset="0"/>
              <a:cs typeface="Montserrat"/>
              <a:sym typeface="Montserrat"/>
            </a:endParaRPr>
          </a:p>
          <a:p>
            <a:pPr marL="0" lvl="0" indent="0" algn="l" rtl="0">
              <a:spcBef>
                <a:spcPts val="0"/>
              </a:spcBef>
              <a:spcAft>
                <a:spcPts val="0"/>
              </a:spcAft>
              <a:buNone/>
            </a:pPr>
            <a:r>
              <a:rPr lang="en-US" sz="2700" b="1" dirty="0">
                <a:solidFill>
                  <a:schemeClr val="lt1"/>
                </a:solidFill>
                <a:latin typeface="Cambria" panose="02040503050406030204" pitchFamily="18" charset="0"/>
                <a:ea typeface="Cambria" panose="02040503050406030204" pitchFamily="18" charset="0"/>
                <a:cs typeface="Montserrat"/>
                <a:sym typeface="Montserrat"/>
              </a:rPr>
              <a:t>User Enters Prompt</a:t>
            </a:r>
            <a:endParaRPr sz="2700" b="1" dirty="0">
              <a:solidFill>
                <a:schemeClr val="lt1"/>
              </a:solidFill>
              <a:latin typeface="Cambria" panose="02040503050406030204" pitchFamily="18" charset="0"/>
              <a:ea typeface="Cambria" panose="02040503050406030204" pitchFamily="18" charset="0"/>
              <a:cs typeface="Montserrat"/>
              <a:sym typeface="Montserrat"/>
            </a:endParaRPr>
          </a:p>
        </p:txBody>
      </p:sp>
      <p:pic>
        <p:nvPicPr>
          <p:cNvPr id="119" name="Google Shape;119;p4" descr="The user icon is a vector icon. Isolated contour symbol illustration (provided by Getty Images)"/>
          <p:cNvPicPr preferRelativeResize="0"/>
          <p:nvPr/>
        </p:nvPicPr>
        <p:blipFill>
          <a:blip r:embed="rId5">
            <a:alphaModFix/>
          </a:blip>
          <a:stretch>
            <a:fillRect/>
          </a:stretch>
        </p:blipFill>
        <p:spPr>
          <a:xfrm>
            <a:off x="2591688" y="2564225"/>
            <a:ext cx="649574" cy="649574"/>
          </a:xfrm>
          <a:prstGeom prst="rect">
            <a:avLst/>
          </a:prstGeom>
          <a:noFill/>
          <a:ln>
            <a:noFill/>
          </a:ln>
        </p:spPr>
      </p:pic>
      <p:sp>
        <p:nvSpPr>
          <p:cNvPr id="120" name="Google Shape;120;p4"/>
          <p:cNvSpPr txBox="1"/>
          <p:nvPr/>
        </p:nvSpPr>
        <p:spPr>
          <a:xfrm>
            <a:off x="6267225" y="3213800"/>
            <a:ext cx="3588600" cy="13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solidFill>
                  <a:schemeClr val="lt1"/>
                </a:solidFill>
                <a:latin typeface="Cambria" panose="02040503050406030204" pitchFamily="18" charset="0"/>
                <a:ea typeface="Cambria" panose="02040503050406030204" pitchFamily="18" charset="0"/>
                <a:cs typeface="Montserrat"/>
                <a:sym typeface="Montserrat"/>
              </a:rPr>
              <a:t>Select Tone and enter AI model </a:t>
            </a:r>
            <a:r>
              <a:rPr lang="en-US" sz="2500" b="1" i="1" dirty="0">
                <a:solidFill>
                  <a:schemeClr val="lt1"/>
                </a:solidFill>
                <a:latin typeface="Cambria" panose="02040503050406030204" pitchFamily="18" charset="0"/>
                <a:ea typeface="Cambria" panose="02040503050406030204" pitchFamily="18" charset="0"/>
                <a:cs typeface="Montserrat"/>
                <a:sym typeface="Montserrat"/>
              </a:rPr>
              <a:t>(Recommended)</a:t>
            </a:r>
            <a:endParaRPr sz="2500" b="1" i="1" dirty="0">
              <a:solidFill>
                <a:schemeClr val="lt1"/>
              </a:solidFill>
              <a:latin typeface="Cambria" panose="02040503050406030204" pitchFamily="18" charset="0"/>
              <a:ea typeface="Cambria" panose="02040503050406030204" pitchFamily="18" charset="0"/>
              <a:cs typeface="Montserrat"/>
              <a:sym typeface="Montserrat"/>
            </a:endParaRPr>
          </a:p>
        </p:txBody>
      </p:sp>
      <p:pic>
        <p:nvPicPr>
          <p:cNvPr id="121" name="Google Shape;121;p4" descr="Mouse cursor white clay 3d. White arrow pointer on purple background computer technology help. (provided by Getty Images)"/>
          <p:cNvPicPr preferRelativeResize="0"/>
          <p:nvPr/>
        </p:nvPicPr>
        <p:blipFill>
          <a:blip r:embed="rId6">
            <a:alphaModFix/>
          </a:blip>
          <a:stretch>
            <a:fillRect/>
          </a:stretch>
        </p:blipFill>
        <p:spPr>
          <a:xfrm>
            <a:off x="7491625" y="2564225"/>
            <a:ext cx="649549" cy="487162"/>
          </a:xfrm>
          <a:prstGeom prst="rect">
            <a:avLst/>
          </a:prstGeom>
          <a:noFill/>
          <a:ln>
            <a:noFill/>
          </a:ln>
        </p:spPr>
      </p:pic>
      <p:sp>
        <p:nvSpPr>
          <p:cNvPr id="122" name="Google Shape;122;p4"/>
          <p:cNvSpPr txBox="1"/>
          <p:nvPr/>
        </p:nvSpPr>
        <p:spPr>
          <a:xfrm>
            <a:off x="12288025" y="3370700"/>
            <a:ext cx="5322900" cy="15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dirty="0">
                <a:solidFill>
                  <a:schemeClr val="lt1"/>
                </a:solidFill>
                <a:latin typeface="Cambria" panose="02040503050406030204" pitchFamily="18" charset="0"/>
                <a:ea typeface="Cambria" panose="02040503050406030204" pitchFamily="18" charset="0"/>
                <a:cs typeface="Montserrat"/>
                <a:sym typeface="Montserrat"/>
              </a:rPr>
              <a:t>Promptify Enhancement Engine</a:t>
            </a:r>
            <a:endParaRPr sz="2700" b="1" dirty="0">
              <a:solidFill>
                <a:schemeClr val="lt1"/>
              </a:solidFill>
              <a:latin typeface="Cambria" panose="02040503050406030204" pitchFamily="18" charset="0"/>
              <a:ea typeface="Cambria" panose="02040503050406030204" pitchFamily="18" charset="0"/>
              <a:cs typeface="Montserrat"/>
              <a:sym typeface="Montserrat"/>
            </a:endParaRPr>
          </a:p>
          <a:p>
            <a:pPr marL="0" lvl="0" indent="0" algn="l" rtl="0">
              <a:spcBef>
                <a:spcPts val="0"/>
              </a:spcBef>
              <a:spcAft>
                <a:spcPts val="0"/>
              </a:spcAft>
              <a:buNone/>
            </a:pPr>
            <a:r>
              <a:rPr lang="en-US" sz="2000" b="1" i="1" dirty="0">
                <a:solidFill>
                  <a:schemeClr val="lt1"/>
                </a:solidFill>
                <a:latin typeface="Cambria" panose="02040503050406030204" pitchFamily="18" charset="0"/>
                <a:ea typeface="Cambria" panose="02040503050406030204" pitchFamily="18" charset="0"/>
                <a:cs typeface="Montserrat"/>
                <a:sym typeface="Montserrat"/>
              </a:rPr>
              <a:t>(Powered by Gemini Flash 2.0)</a:t>
            </a:r>
            <a:r>
              <a:rPr lang="en-US" sz="2700" b="1" dirty="0">
                <a:solidFill>
                  <a:schemeClr val="lt1"/>
                </a:solidFill>
                <a:latin typeface="Cambria" panose="02040503050406030204" pitchFamily="18" charset="0"/>
                <a:ea typeface="Cambria" panose="02040503050406030204" pitchFamily="18" charset="0"/>
                <a:cs typeface="Montserrat"/>
                <a:sym typeface="Montserrat"/>
              </a:rPr>
              <a:t> </a:t>
            </a:r>
            <a:endParaRPr sz="2700" b="1" dirty="0">
              <a:solidFill>
                <a:schemeClr val="lt1"/>
              </a:solidFill>
              <a:latin typeface="Cambria" panose="02040503050406030204" pitchFamily="18" charset="0"/>
              <a:ea typeface="Cambria" panose="02040503050406030204" pitchFamily="18" charset="0"/>
              <a:cs typeface="Montserrat"/>
              <a:sym typeface="Montserrat"/>
            </a:endParaRPr>
          </a:p>
        </p:txBody>
      </p:sp>
      <p:sp>
        <p:nvSpPr>
          <p:cNvPr id="123" name="Google Shape;123;p4"/>
          <p:cNvSpPr txBox="1"/>
          <p:nvPr/>
        </p:nvSpPr>
        <p:spPr>
          <a:xfrm>
            <a:off x="11366450" y="7525850"/>
            <a:ext cx="4246500" cy="18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dirty="0">
                <a:solidFill>
                  <a:schemeClr val="lt1"/>
                </a:solidFill>
                <a:latin typeface="Cambria" panose="02040503050406030204" pitchFamily="18" charset="0"/>
                <a:ea typeface="Cambria" panose="02040503050406030204" pitchFamily="18" charset="0"/>
                <a:cs typeface="Montserrat"/>
                <a:sym typeface="Montserrat"/>
              </a:rPr>
              <a:t>Enhanced prompt displayed</a:t>
            </a:r>
            <a:endParaRPr sz="2700" b="1" dirty="0">
              <a:solidFill>
                <a:schemeClr val="lt1"/>
              </a:solidFill>
              <a:latin typeface="Cambria" panose="02040503050406030204" pitchFamily="18" charset="0"/>
              <a:ea typeface="Cambria" panose="02040503050406030204" pitchFamily="18" charset="0"/>
              <a:cs typeface="Montserrat"/>
              <a:sym typeface="Montserrat"/>
            </a:endParaRPr>
          </a:p>
        </p:txBody>
      </p:sp>
      <p:pic>
        <p:nvPicPr>
          <p:cNvPr id="124" name="Google Shape;124;p4" descr="Check mark vector icon. Checkmark right symbol tick sign. Ok button correct circle icon. (provided by Getty Images)"/>
          <p:cNvPicPr preferRelativeResize="0"/>
          <p:nvPr/>
        </p:nvPicPr>
        <p:blipFill>
          <a:blip r:embed="rId7">
            <a:alphaModFix/>
          </a:blip>
          <a:stretch>
            <a:fillRect/>
          </a:stretch>
        </p:blipFill>
        <p:spPr>
          <a:xfrm>
            <a:off x="12640400" y="6694850"/>
            <a:ext cx="806477" cy="806477"/>
          </a:xfrm>
          <a:prstGeom prst="rect">
            <a:avLst/>
          </a:prstGeom>
          <a:noFill/>
          <a:ln>
            <a:noFill/>
          </a:ln>
        </p:spPr>
      </p:pic>
      <p:pic>
        <p:nvPicPr>
          <p:cNvPr id="125" name="Google Shape;125;p4" descr="Three gears line icon, teamwork concept, gear mechanism settings sign on white background, three gearwheels icon in outline style for mobile concept and web design. Vector graphics. (provided by Getty Images)"/>
          <p:cNvPicPr preferRelativeResize="0"/>
          <p:nvPr/>
        </p:nvPicPr>
        <p:blipFill>
          <a:blip r:embed="rId8">
            <a:alphaModFix/>
          </a:blip>
          <a:stretch>
            <a:fillRect/>
          </a:stretch>
        </p:blipFill>
        <p:spPr>
          <a:xfrm>
            <a:off x="12640399" y="2564213"/>
            <a:ext cx="806477" cy="806497"/>
          </a:xfrm>
          <a:prstGeom prst="rect">
            <a:avLst/>
          </a:prstGeom>
          <a:noFill/>
          <a:ln>
            <a:noFill/>
          </a:ln>
        </p:spPr>
      </p:pic>
      <p:sp>
        <p:nvSpPr>
          <p:cNvPr id="126" name="Google Shape;126;p4"/>
          <p:cNvSpPr txBox="1"/>
          <p:nvPr/>
        </p:nvSpPr>
        <p:spPr>
          <a:xfrm>
            <a:off x="5744450" y="7579800"/>
            <a:ext cx="3693300" cy="18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dirty="0">
                <a:solidFill>
                  <a:schemeClr val="lt1"/>
                </a:solidFill>
                <a:latin typeface="Cambria" panose="02040503050406030204" pitchFamily="18" charset="0"/>
                <a:ea typeface="Cambria" panose="02040503050406030204" pitchFamily="18" charset="0"/>
                <a:cs typeface="Montserrat"/>
                <a:sym typeface="Montserrat"/>
              </a:rPr>
              <a:t>User copies and </a:t>
            </a:r>
          </a:p>
          <a:p>
            <a:pPr marL="0" lvl="0" indent="0" algn="l" rtl="0">
              <a:spcBef>
                <a:spcPts val="0"/>
              </a:spcBef>
              <a:spcAft>
                <a:spcPts val="0"/>
              </a:spcAft>
              <a:buNone/>
            </a:pPr>
            <a:r>
              <a:rPr lang="en-US" sz="2700" b="1" dirty="0">
                <a:solidFill>
                  <a:schemeClr val="lt1"/>
                </a:solidFill>
                <a:latin typeface="Cambria" panose="02040503050406030204" pitchFamily="18" charset="0"/>
                <a:ea typeface="Cambria" panose="02040503050406030204" pitchFamily="18" charset="0"/>
                <a:cs typeface="Montserrat"/>
                <a:sym typeface="Montserrat"/>
              </a:rPr>
              <a:t>paste in AI tool</a:t>
            </a:r>
            <a:endParaRPr sz="2700" b="1" dirty="0">
              <a:solidFill>
                <a:schemeClr val="lt1"/>
              </a:solidFill>
              <a:latin typeface="Cambria" panose="02040503050406030204" pitchFamily="18" charset="0"/>
              <a:ea typeface="Cambria" panose="02040503050406030204" pitchFamily="18" charset="0"/>
              <a:cs typeface="Montserrat"/>
              <a:sym typeface="Montserrat"/>
            </a:endParaRPr>
          </a:p>
        </p:txBody>
      </p:sp>
      <p:pic>
        <p:nvPicPr>
          <p:cNvPr id="127" name="Google Shape;127;p4" descr="Clipboard with document to sign line icon. Paper and checkboard vector illustration isolated on white. Form outline style design, designed for web and app. Eps 10. (provided by Getty Images)"/>
          <p:cNvPicPr preferRelativeResize="0"/>
          <p:nvPr/>
        </p:nvPicPr>
        <p:blipFill>
          <a:blip r:embed="rId9">
            <a:alphaModFix/>
          </a:blip>
          <a:stretch>
            <a:fillRect/>
          </a:stretch>
        </p:blipFill>
        <p:spPr>
          <a:xfrm>
            <a:off x="6974750" y="6851788"/>
            <a:ext cx="649549" cy="649549"/>
          </a:xfrm>
          <a:prstGeom prst="rect">
            <a:avLst/>
          </a:prstGeom>
          <a:noFill/>
          <a:ln>
            <a:noFill/>
          </a:ln>
        </p:spPr>
      </p:pic>
      <p:sp>
        <p:nvSpPr>
          <p:cNvPr id="128" name="Google Shape;128;p4"/>
          <p:cNvSpPr/>
          <p:nvPr/>
        </p:nvSpPr>
        <p:spPr>
          <a:xfrm>
            <a:off x="11114800" y="6549000"/>
            <a:ext cx="4348500" cy="2211300"/>
          </a:xfrm>
          <a:prstGeom prst="roundRect">
            <a:avLst>
              <a:gd name="adj" fmla="val 16667"/>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Calibri"/>
              <a:ea typeface="Calibri"/>
              <a:cs typeface="Calibri"/>
              <a:sym typeface="Calibri"/>
            </a:endParaRPr>
          </a:p>
        </p:txBody>
      </p:sp>
      <p:sp>
        <p:nvSpPr>
          <p:cNvPr id="129" name="Google Shape;129;p4"/>
          <p:cNvSpPr/>
          <p:nvPr/>
        </p:nvSpPr>
        <p:spPr>
          <a:xfrm>
            <a:off x="5580000" y="6694850"/>
            <a:ext cx="3438900" cy="2048400"/>
          </a:xfrm>
          <a:prstGeom prst="roundRect">
            <a:avLst>
              <a:gd name="adj" fmla="val 16667"/>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Calibri"/>
              <a:ea typeface="Calibri"/>
              <a:cs typeface="Calibri"/>
              <a:sym typeface="Calibri"/>
            </a:endParaRPr>
          </a:p>
        </p:txBody>
      </p:sp>
      <p:sp>
        <p:nvSpPr>
          <p:cNvPr id="130" name="Google Shape;130;p4"/>
          <p:cNvSpPr/>
          <p:nvPr/>
        </p:nvSpPr>
        <p:spPr>
          <a:xfrm>
            <a:off x="4573400" y="3274550"/>
            <a:ext cx="1308900" cy="48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1" name="Google Shape;131;p4"/>
          <p:cNvSpPr/>
          <p:nvPr/>
        </p:nvSpPr>
        <p:spPr>
          <a:xfrm>
            <a:off x="10013600" y="3304400"/>
            <a:ext cx="1925100" cy="42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2" name="Google Shape;132;p4"/>
          <p:cNvSpPr/>
          <p:nvPr/>
        </p:nvSpPr>
        <p:spPr>
          <a:xfrm>
            <a:off x="12921450" y="5315400"/>
            <a:ext cx="403800" cy="102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 name="Google Shape;133;p4"/>
          <p:cNvSpPr/>
          <p:nvPr/>
        </p:nvSpPr>
        <p:spPr>
          <a:xfrm>
            <a:off x="9093825" y="7610575"/>
            <a:ext cx="1764300" cy="4275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4" name="Google Shape;134;p4"/>
          <p:cNvSpPr/>
          <p:nvPr/>
        </p:nvSpPr>
        <p:spPr>
          <a:xfrm>
            <a:off x="1316575" y="2422225"/>
            <a:ext cx="3154800" cy="2136600"/>
          </a:xfrm>
          <a:prstGeom prst="roundRect">
            <a:avLst>
              <a:gd name="adj" fmla="val 16667"/>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Calibri"/>
              <a:ea typeface="Calibri"/>
              <a:cs typeface="Calibri"/>
              <a:sym typeface="Calibri"/>
            </a:endParaRPr>
          </a:p>
        </p:txBody>
      </p:sp>
      <p:sp>
        <p:nvSpPr>
          <p:cNvPr id="135" name="Google Shape;135;p4"/>
          <p:cNvSpPr/>
          <p:nvPr/>
        </p:nvSpPr>
        <p:spPr>
          <a:xfrm>
            <a:off x="5966900" y="2353050"/>
            <a:ext cx="3885900" cy="2371800"/>
          </a:xfrm>
          <a:prstGeom prst="roundRect">
            <a:avLst>
              <a:gd name="adj" fmla="val 16667"/>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Calibri"/>
              <a:ea typeface="Calibri"/>
              <a:cs typeface="Calibri"/>
              <a:sym typeface="Calibri"/>
            </a:endParaRPr>
          </a:p>
        </p:txBody>
      </p:sp>
      <p:sp>
        <p:nvSpPr>
          <p:cNvPr id="136" name="Google Shape;136;p4"/>
          <p:cNvSpPr/>
          <p:nvPr/>
        </p:nvSpPr>
        <p:spPr>
          <a:xfrm>
            <a:off x="12096475" y="2304625"/>
            <a:ext cx="5514450" cy="2749200"/>
          </a:xfrm>
          <a:prstGeom prst="roundRect">
            <a:avLst>
              <a:gd name="adj" fmla="val 16667"/>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2" name="Google Shape;142;p5"/>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3" name="Google Shape;143;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4" name="Google Shape;144;p5"/>
          <p:cNvSpPr txBox="1"/>
          <p:nvPr/>
        </p:nvSpPr>
        <p:spPr>
          <a:xfrm>
            <a:off x="2302625" y="1504375"/>
            <a:ext cx="14428800" cy="769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000">
                <a:solidFill>
                  <a:srgbClr val="FFFFFF"/>
                </a:solidFill>
              </a:rPr>
              <a:t>How Promptify! Works - Explained Step by step</a:t>
            </a:r>
            <a:endParaRPr sz="5000" i="1">
              <a:solidFill>
                <a:srgbClr val="FFFFFF"/>
              </a:solidFill>
            </a:endParaRPr>
          </a:p>
        </p:txBody>
      </p:sp>
      <p:sp>
        <p:nvSpPr>
          <p:cNvPr id="145" name="Google Shape;145;p5"/>
          <p:cNvSpPr txBox="1"/>
          <p:nvPr/>
        </p:nvSpPr>
        <p:spPr>
          <a:xfrm>
            <a:off x="6938888" y="3522474"/>
            <a:ext cx="4884000" cy="215400"/>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Clr>
                <a:srgbClr val="000000"/>
              </a:buClr>
              <a:buSzPts val="422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
          <p:cNvSpPr txBox="1"/>
          <p:nvPr/>
        </p:nvSpPr>
        <p:spPr>
          <a:xfrm>
            <a:off x="747600" y="2900700"/>
            <a:ext cx="17404200" cy="6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b="1" dirty="0">
                <a:solidFill>
                  <a:schemeClr val="lt1"/>
                </a:solidFill>
                <a:latin typeface="+mn-lt"/>
                <a:ea typeface="Lexend SemiBold"/>
                <a:cs typeface="Lexend SemiBold"/>
                <a:sym typeface="Lexend SemiBold"/>
              </a:rPr>
              <a:t>Promptify! is a browser-based AI productivity tool that helps users enhance their prompts for better results across AI platforms like </a:t>
            </a:r>
            <a:r>
              <a:rPr lang="en-US" sz="2500" b="1" dirty="0" err="1">
                <a:solidFill>
                  <a:schemeClr val="lt1"/>
                </a:solidFill>
                <a:latin typeface="+mn-lt"/>
                <a:ea typeface="Lexend SemiBold"/>
                <a:cs typeface="Lexend SemiBold"/>
                <a:sym typeface="Lexend SemiBold"/>
              </a:rPr>
              <a:t>ChatGPT</a:t>
            </a:r>
            <a:r>
              <a:rPr lang="en-US" sz="2500" b="1" dirty="0">
                <a:solidFill>
                  <a:schemeClr val="lt1"/>
                </a:solidFill>
                <a:latin typeface="+mn-lt"/>
                <a:ea typeface="Lexend SemiBold"/>
                <a:cs typeface="Lexend SemiBold"/>
                <a:sym typeface="Lexend SemiBold"/>
              </a:rPr>
              <a:t>, Gemini, and Mid Journey.</a:t>
            </a:r>
            <a:endParaRPr sz="2500" b="1" dirty="0">
              <a:solidFill>
                <a:schemeClr val="lt1"/>
              </a:solidFill>
              <a:latin typeface="+mn-lt"/>
              <a:ea typeface="Lexend SemiBold"/>
              <a:cs typeface="Lexend SemiBold"/>
              <a:sym typeface="Lexend SemiBold"/>
            </a:endParaRPr>
          </a:p>
          <a:p>
            <a:pPr marL="0" lvl="0" indent="0" algn="l" rtl="0">
              <a:spcBef>
                <a:spcPts val="0"/>
              </a:spcBef>
              <a:spcAft>
                <a:spcPts val="0"/>
              </a:spcAft>
              <a:buClr>
                <a:schemeClr val="dk1"/>
              </a:buClr>
              <a:buSzPts val="1100"/>
              <a:buFont typeface="Arial"/>
              <a:buNone/>
            </a:pPr>
            <a:endParaRPr sz="2500" b="1" dirty="0">
              <a:solidFill>
                <a:schemeClr val="lt1"/>
              </a:solidFill>
              <a:latin typeface="+mn-lt"/>
              <a:ea typeface="Lexend SemiBold"/>
              <a:cs typeface="Lexend SemiBold"/>
              <a:sym typeface="Lexend SemiBold"/>
            </a:endParaRPr>
          </a:p>
          <a:p>
            <a:pPr marL="0" lvl="0" indent="0" algn="l" rtl="0">
              <a:spcBef>
                <a:spcPts val="0"/>
              </a:spcBef>
              <a:spcAft>
                <a:spcPts val="0"/>
              </a:spcAft>
              <a:buClr>
                <a:schemeClr val="dk1"/>
              </a:buClr>
              <a:buSzPts val="1100"/>
              <a:buFont typeface="Arial"/>
              <a:buNone/>
            </a:pPr>
            <a:r>
              <a:rPr lang="en-US" sz="2500" b="1" dirty="0">
                <a:solidFill>
                  <a:schemeClr val="lt1"/>
                </a:solidFill>
                <a:latin typeface="+mn-lt"/>
                <a:ea typeface="Lexend SemiBold"/>
                <a:cs typeface="Lexend SemiBold"/>
                <a:sym typeface="Lexend SemiBold"/>
              </a:rPr>
              <a:t>The process is simple:</a:t>
            </a:r>
            <a:endParaRPr sz="2500" b="1" dirty="0">
              <a:solidFill>
                <a:schemeClr val="lt1"/>
              </a:solidFill>
              <a:latin typeface="+mn-lt"/>
              <a:ea typeface="Lexend SemiBold"/>
              <a:cs typeface="Lexend SemiBold"/>
              <a:sym typeface="Lexend SemiBold"/>
            </a:endParaRPr>
          </a:p>
          <a:p>
            <a:pPr marL="0" lvl="0" indent="0" algn="l" rtl="0">
              <a:spcBef>
                <a:spcPts val="0"/>
              </a:spcBef>
              <a:spcAft>
                <a:spcPts val="0"/>
              </a:spcAft>
              <a:buClr>
                <a:schemeClr val="dk1"/>
              </a:buClr>
              <a:buSzPts val="1100"/>
              <a:buFont typeface="Arial"/>
              <a:buNone/>
            </a:pPr>
            <a:endParaRPr sz="2500" b="1" dirty="0">
              <a:solidFill>
                <a:schemeClr val="lt1"/>
              </a:solidFill>
              <a:latin typeface="+mn-lt"/>
              <a:ea typeface="Lexend SemiBold"/>
              <a:cs typeface="Lexend SemiBold"/>
              <a:sym typeface="Lexend SemiBold"/>
            </a:endParaRPr>
          </a:p>
          <a:p>
            <a:pPr marL="457200" lvl="0" indent="-387350" algn="l" rtl="0">
              <a:spcBef>
                <a:spcPts val="0"/>
              </a:spcBef>
              <a:spcAft>
                <a:spcPts val="0"/>
              </a:spcAft>
              <a:buClr>
                <a:schemeClr val="lt1"/>
              </a:buClr>
              <a:buSzPts val="2500"/>
              <a:buFont typeface="Lexend SemiBold"/>
              <a:buAutoNum type="arabicPeriod"/>
            </a:pPr>
            <a:r>
              <a:rPr lang="en-US" sz="2500" b="1" dirty="0">
                <a:solidFill>
                  <a:schemeClr val="lt1"/>
                </a:solidFill>
                <a:latin typeface="+mn-lt"/>
                <a:ea typeface="Lexend SemiBold"/>
                <a:cs typeface="Lexend SemiBold"/>
                <a:sym typeface="Lexend SemiBold"/>
              </a:rPr>
              <a:t>The user types or pastes a prompt.</a:t>
            </a:r>
          </a:p>
          <a:p>
            <a:pPr marL="457200" lvl="0" indent="-387350" algn="l" rtl="0">
              <a:spcBef>
                <a:spcPts val="0"/>
              </a:spcBef>
              <a:spcAft>
                <a:spcPts val="0"/>
              </a:spcAft>
              <a:buClr>
                <a:schemeClr val="lt1"/>
              </a:buClr>
              <a:buSzPts val="2500"/>
              <a:buFont typeface="Lexend SemiBold"/>
              <a:buAutoNum type="arabicPeriod"/>
            </a:pPr>
            <a:endParaRPr lang="en-US" sz="2500" b="1" dirty="0">
              <a:solidFill>
                <a:schemeClr val="lt1"/>
              </a:solidFill>
              <a:latin typeface="+mn-lt"/>
              <a:ea typeface="Lexend SemiBold"/>
              <a:cs typeface="Lexend SemiBold"/>
              <a:sym typeface="Lexend SemiBold"/>
            </a:endParaRPr>
          </a:p>
          <a:p>
            <a:pPr marL="457200" indent="-387350">
              <a:buClr>
                <a:schemeClr val="lt1"/>
              </a:buClr>
              <a:buSzPts val="2500"/>
              <a:buFont typeface="Lexend SemiBold"/>
              <a:buAutoNum type="arabicPeriod"/>
            </a:pPr>
            <a:r>
              <a:rPr lang="en-US" sz="2500" b="1" dirty="0">
                <a:solidFill>
                  <a:schemeClr val="lt1"/>
                </a:solidFill>
                <a:latin typeface="+mn-lt"/>
                <a:ea typeface="Lexend SemiBold"/>
                <a:cs typeface="Lexend SemiBold"/>
                <a:sym typeface="Lexend SemiBold"/>
              </a:rPr>
              <a:t>They select a tone (e.g., Professional, Humorous) and the target AI tool. (Recommended) </a:t>
            </a:r>
          </a:p>
          <a:p>
            <a:pPr marL="457200" lvl="0" indent="-387350" algn="l" rtl="0">
              <a:spcBef>
                <a:spcPts val="0"/>
              </a:spcBef>
              <a:spcAft>
                <a:spcPts val="0"/>
              </a:spcAft>
              <a:buClr>
                <a:schemeClr val="lt1"/>
              </a:buClr>
              <a:buSzPts val="2500"/>
              <a:buFont typeface="Lexend SemiBold"/>
              <a:buAutoNum type="arabicPeriod"/>
            </a:pPr>
            <a:endParaRPr lang="en-US" sz="2500" b="1" dirty="0">
              <a:solidFill>
                <a:schemeClr val="lt1"/>
              </a:solidFill>
              <a:latin typeface="+mn-lt"/>
              <a:ea typeface="Lexend SemiBold"/>
              <a:cs typeface="Lexend SemiBold"/>
              <a:sym typeface="Lexend SemiBold"/>
            </a:endParaRPr>
          </a:p>
          <a:p>
            <a:pPr marL="457200" indent="-387350">
              <a:buClr>
                <a:schemeClr val="lt1"/>
              </a:buClr>
              <a:buSzPts val="2500"/>
              <a:buFont typeface="Lexend SemiBold"/>
              <a:buAutoNum type="arabicPeriod"/>
            </a:pPr>
            <a:r>
              <a:rPr lang="en-US" sz="2500" b="1" dirty="0" err="1">
                <a:solidFill>
                  <a:schemeClr val="lt1"/>
                </a:solidFill>
                <a:latin typeface="+mn-lt"/>
                <a:ea typeface="Lexend SemiBold"/>
                <a:cs typeface="Lexend SemiBold"/>
                <a:sym typeface="Lexend SemiBold"/>
              </a:rPr>
              <a:t>Promptify’s</a:t>
            </a:r>
            <a:r>
              <a:rPr lang="en-US" sz="2500" b="1" dirty="0">
                <a:solidFill>
                  <a:schemeClr val="lt1"/>
                </a:solidFill>
                <a:latin typeface="+mn-lt"/>
                <a:ea typeface="Lexend SemiBold"/>
                <a:cs typeface="Lexend SemiBold"/>
                <a:sym typeface="Lexend SemiBold"/>
              </a:rPr>
              <a:t> enhancement engine processes the input in real-time using </a:t>
            </a:r>
            <a:r>
              <a:rPr lang="en-US" sz="2500" b="1" i="1" dirty="0">
                <a:solidFill>
                  <a:schemeClr val="lt1"/>
                </a:solidFill>
                <a:latin typeface="+mn-lt"/>
                <a:ea typeface="Lexend SemiBold"/>
                <a:cs typeface="Lexend SemiBold"/>
                <a:sym typeface="Lexend SemiBold"/>
              </a:rPr>
              <a:t>Gemini Flash 2.0</a:t>
            </a:r>
            <a:r>
              <a:rPr lang="en-US" sz="2500" b="1" dirty="0">
                <a:solidFill>
                  <a:schemeClr val="lt1"/>
                </a:solidFill>
                <a:latin typeface="+mn-lt"/>
                <a:ea typeface="Lexend SemiBold"/>
                <a:cs typeface="Lexend SemiBold"/>
                <a:sym typeface="Lexend SemiBold"/>
              </a:rPr>
              <a:t>, and generates a more structured, detailed, and context-aware version of the prompt. This ensures that every enhanced prompt is not only clearer but also optimized for better performance across different AI tools.</a:t>
            </a:r>
          </a:p>
          <a:p>
            <a:pPr marL="457200" indent="-387350">
              <a:buClr>
                <a:schemeClr val="lt1"/>
              </a:buClr>
              <a:buSzPts val="2500"/>
              <a:buFont typeface="Lexend SemiBold"/>
              <a:buAutoNum type="arabicPeriod"/>
            </a:pPr>
            <a:endParaRPr lang="en-US" sz="2500" b="1" dirty="0">
              <a:solidFill>
                <a:schemeClr val="lt1"/>
              </a:solidFill>
              <a:latin typeface="+mn-lt"/>
              <a:ea typeface="Lexend SemiBold"/>
              <a:cs typeface="Lexend SemiBold"/>
              <a:sym typeface="Lexend SemiBold"/>
            </a:endParaRPr>
          </a:p>
          <a:p>
            <a:pPr marL="457200" indent="-387350">
              <a:buClr>
                <a:schemeClr val="lt1"/>
              </a:buClr>
              <a:buSzPts val="2500"/>
              <a:buFont typeface="Lexend SemiBold"/>
              <a:buAutoNum type="arabicPeriod"/>
            </a:pPr>
            <a:r>
              <a:rPr lang="en-US" sz="2500" b="1" dirty="0">
                <a:solidFill>
                  <a:schemeClr val="lt1"/>
                </a:solidFill>
                <a:latin typeface="+mn-lt"/>
                <a:ea typeface="Lexend SemiBold"/>
                <a:cs typeface="Lexend SemiBold"/>
                <a:sym typeface="Lexend SemiBold"/>
              </a:rPr>
              <a:t>The enhanced prompt is then ready to be copied and used in any AI tool for efficient output.</a:t>
            </a:r>
          </a:p>
          <a:p>
            <a:pPr marL="0" lvl="0" indent="0" algn="l" rtl="0">
              <a:spcBef>
                <a:spcPts val="0"/>
              </a:spcBef>
              <a:spcAft>
                <a:spcPts val="0"/>
              </a:spcAft>
              <a:buClr>
                <a:schemeClr val="dk1"/>
              </a:buClr>
              <a:buSzPts val="1100"/>
              <a:buFont typeface="Arial"/>
              <a:buNone/>
            </a:pPr>
            <a:endParaRPr sz="2500" b="1" dirty="0">
              <a:solidFill>
                <a:schemeClr val="lt1"/>
              </a:solidFill>
              <a:latin typeface="+mn-lt"/>
              <a:ea typeface="Lexend SemiBold"/>
              <a:cs typeface="Lexend SemiBold"/>
              <a:sym typeface="Lexend SemiBold"/>
            </a:endParaRPr>
          </a:p>
          <a:p>
            <a:pPr marL="0" lvl="0" indent="0" algn="l" rtl="0">
              <a:spcBef>
                <a:spcPts val="0"/>
              </a:spcBef>
              <a:spcAft>
                <a:spcPts val="0"/>
              </a:spcAft>
              <a:buClr>
                <a:schemeClr val="dk1"/>
              </a:buClr>
              <a:buSzPts val="1100"/>
              <a:buFont typeface="Arial"/>
              <a:buNone/>
            </a:pPr>
            <a:r>
              <a:rPr lang="en-US" sz="2500" b="1" dirty="0">
                <a:solidFill>
                  <a:schemeClr val="lt1"/>
                </a:solidFill>
                <a:latin typeface="+mn-lt"/>
                <a:ea typeface="Lexend SemiBold"/>
                <a:cs typeface="Lexend SemiBold"/>
                <a:sym typeface="Lexend SemiBold"/>
              </a:rPr>
              <a:t>Whether it’s for writing, coding, education, image generation, or ideation—Promptify! ensures users communicate more effectively with AI, unlocking its full potential.</a:t>
            </a:r>
            <a:endParaRPr sz="2500" b="1" dirty="0">
              <a:solidFill>
                <a:schemeClr val="lt1"/>
              </a:solidFill>
              <a:latin typeface="+mn-lt"/>
              <a:ea typeface="Lexend SemiBold"/>
              <a:cs typeface="Lexend SemiBold"/>
              <a:sym typeface="Lexend SemiBold"/>
            </a:endParaRPr>
          </a:p>
          <a:p>
            <a:pPr marL="0" lvl="0" indent="0" algn="l" rtl="0">
              <a:spcBef>
                <a:spcPts val="0"/>
              </a:spcBef>
              <a:spcAft>
                <a:spcPts val="0"/>
              </a:spcAft>
              <a:buNone/>
            </a:pPr>
            <a:endParaRPr sz="2500" b="1" dirty="0">
              <a:solidFill>
                <a:schemeClr val="lt1"/>
              </a:solidFill>
              <a:latin typeface="+mn-lt"/>
              <a:ea typeface="Lexend SemiBold"/>
              <a:cs typeface="Lexend SemiBold"/>
              <a:sym typeface="Lexe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2" name="Google Shape;152;p6"/>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3" name="Google Shape;15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54" name="Google Shape;154;p6"/>
          <p:cNvSpPr txBox="1"/>
          <p:nvPr/>
        </p:nvSpPr>
        <p:spPr>
          <a:xfrm>
            <a:off x="4920155" y="139673"/>
            <a:ext cx="9130800" cy="871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dirty="0">
                <a:solidFill>
                  <a:srgbClr val="FFFFFF"/>
                </a:solidFill>
                <a:latin typeface="Arial"/>
                <a:ea typeface="Arial"/>
                <a:cs typeface="Arial"/>
                <a:sym typeface="Arial"/>
              </a:rPr>
              <a:t>FEATURES AND NOVELTY </a:t>
            </a:r>
            <a:endParaRPr sz="1400" b="0" i="0" u="none" strike="noStrike" cap="none" dirty="0">
              <a:solidFill>
                <a:srgbClr val="000000"/>
              </a:solidFill>
              <a:latin typeface="Arial"/>
              <a:ea typeface="Arial"/>
              <a:cs typeface="Arial"/>
              <a:sym typeface="Arial"/>
            </a:endParaRPr>
          </a:p>
        </p:txBody>
      </p:sp>
      <p:sp>
        <p:nvSpPr>
          <p:cNvPr id="155" name="Google Shape;155;p6"/>
          <p:cNvSpPr txBox="1"/>
          <p:nvPr/>
        </p:nvSpPr>
        <p:spPr>
          <a:xfrm>
            <a:off x="850805" y="924450"/>
            <a:ext cx="17269500" cy="87429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Lexend Medium"/>
              <a:buAutoNum type="arabicPeriod"/>
            </a:pPr>
            <a:r>
              <a:rPr lang="en-US" sz="2800" b="1" dirty="0">
                <a:solidFill>
                  <a:schemeClr val="lt1"/>
                </a:solidFill>
                <a:latin typeface="+mn-lt"/>
                <a:ea typeface="Lexend Medium"/>
                <a:cs typeface="Lexend Medium"/>
                <a:sym typeface="Lexend Medium"/>
              </a:rPr>
              <a:t>Enhances, not generates prompts – Promptify! focuses on improving user-written prompts instead of creating from scratch, using Gemini Flash 2.0 in the backend for real-time, context-aware enhancements.</a:t>
            </a:r>
          </a:p>
          <a:p>
            <a:pPr marL="457200" lvl="0" indent="-406400" algn="l" rtl="0">
              <a:spcBef>
                <a:spcPts val="0"/>
              </a:spcBef>
              <a:spcAft>
                <a:spcPts val="0"/>
              </a:spcAft>
              <a:buClr>
                <a:schemeClr val="lt1"/>
              </a:buClr>
              <a:buSzPts val="2800"/>
              <a:buFont typeface="Lexend Medium"/>
              <a:buAutoNum type="arabicPeriod"/>
            </a:pPr>
            <a:endParaRPr lang="en-US" sz="2800" b="1" dirty="0">
              <a:solidFill>
                <a:schemeClr val="lt1"/>
              </a:solidFill>
              <a:latin typeface="+mn-lt"/>
              <a:ea typeface="Lexend Medium"/>
              <a:cs typeface="Lexend Medium"/>
              <a:sym typeface="Lexend Medium"/>
            </a:endParaRPr>
          </a:p>
          <a:p>
            <a:pPr marL="457200" indent="-406400">
              <a:buClr>
                <a:schemeClr val="lt1"/>
              </a:buClr>
              <a:buSzPts val="2800"/>
              <a:buFont typeface="Lexend Medium"/>
              <a:buAutoNum type="arabicPeriod"/>
            </a:pPr>
            <a:r>
              <a:rPr lang="en-US" sz="2800" b="1" dirty="0">
                <a:solidFill>
                  <a:schemeClr val="lt1"/>
                </a:solidFill>
                <a:latin typeface="+mn-lt"/>
                <a:ea typeface="Lexend Medium"/>
                <a:cs typeface="Lexend Medium"/>
                <a:sym typeface="Lexend Medium"/>
              </a:rPr>
              <a:t>Works for Image Generation AI too – Promptify enhances prompts for tools like DALL·E, Mid Journey, and Firefly, making visual outputs more accurate and creative.</a:t>
            </a:r>
          </a:p>
          <a:p>
            <a:pPr marL="457200" lvl="0" indent="-406400" algn="l" rtl="0">
              <a:spcBef>
                <a:spcPts val="0"/>
              </a:spcBef>
              <a:spcAft>
                <a:spcPts val="0"/>
              </a:spcAft>
              <a:buClr>
                <a:schemeClr val="lt1"/>
              </a:buClr>
              <a:buSzPts val="2800"/>
              <a:buFont typeface="Lexend Medium"/>
              <a:buAutoNum type="arabicPeriod"/>
            </a:pPr>
            <a:endParaRPr lang="en-US" sz="2800" b="1" dirty="0">
              <a:solidFill>
                <a:schemeClr val="lt1"/>
              </a:solidFill>
              <a:latin typeface="+mn-lt"/>
              <a:ea typeface="Lexend Medium"/>
              <a:cs typeface="Lexend Medium"/>
              <a:sym typeface="Lexend Medium"/>
            </a:endParaRPr>
          </a:p>
          <a:p>
            <a:pPr marL="457200" indent="-406400">
              <a:buClr>
                <a:schemeClr val="lt1"/>
              </a:buClr>
              <a:buSzPts val="2800"/>
              <a:buFont typeface="Lexend Medium"/>
              <a:buAutoNum type="arabicPeriod"/>
            </a:pPr>
            <a:r>
              <a:rPr lang="en-US" sz="2800" b="1" dirty="0">
                <a:solidFill>
                  <a:schemeClr val="lt1"/>
                </a:solidFill>
                <a:latin typeface="+mn-lt"/>
                <a:ea typeface="Lexend Medium"/>
                <a:cs typeface="Lexend Medium"/>
                <a:sym typeface="Lexend Medium"/>
              </a:rPr>
              <a:t>Supports multiple tones and AI tools – Works with </a:t>
            </a:r>
            <a:r>
              <a:rPr lang="en-US" sz="2800" b="1" dirty="0" err="1">
                <a:solidFill>
                  <a:schemeClr val="lt1"/>
                </a:solidFill>
                <a:latin typeface="+mn-lt"/>
                <a:ea typeface="Lexend Medium"/>
                <a:cs typeface="Lexend Medium"/>
                <a:sym typeface="Lexend Medium"/>
              </a:rPr>
              <a:t>ChatGPT</a:t>
            </a:r>
            <a:r>
              <a:rPr lang="en-US" sz="2800" b="1" dirty="0">
                <a:solidFill>
                  <a:schemeClr val="lt1"/>
                </a:solidFill>
                <a:latin typeface="+mn-lt"/>
                <a:ea typeface="Lexend Medium"/>
                <a:cs typeface="Lexend Medium"/>
                <a:sym typeface="Lexend Medium"/>
              </a:rPr>
              <a:t>, Gemini, Claude, etc., and allows tone selection like professional, casual, etc.</a:t>
            </a:r>
          </a:p>
          <a:p>
            <a:pPr marL="457200" lvl="0" indent="-406400" algn="l" rtl="0">
              <a:spcBef>
                <a:spcPts val="0"/>
              </a:spcBef>
              <a:spcAft>
                <a:spcPts val="0"/>
              </a:spcAft>
              <a:buClr>
                <a:schemeClr val="lt1"/>
              </a:buClr>
              <a:buSzPts val="2800"/>
              <a:buFont typeface="Lexend Medium"/>
              <a:buAutoNum type="arabicPeriod"/>
            </a:pPr>
            <a:endParaRPr lang="en-US" sz="2800" b="1" dirty="0">
              <a:solidFill>
                <a:schemeClr val="lt1"/>
              </a:solidFill>
              <a:latin typeface="+mn-lt"/>
              <a:ea typeface="Lexend Medium"/>
              <a:cs typeface="Lexend Medium"/>
              <a:sym typeface="Lexend Medium"/>
            </a:endParaRPr>
          </a:p>
          <a:p>
            <a:pPr marL="457200" indent="-406400">
              <a:buClr>
                <a:schemeClr val="lt1"/>
              </a:buClr>
              <a:buSzPts val="2800"/>
              <a:buFont typeface="Lexend Medium"/>
              <a:buAutoNum type="arabicPeriod"/>
            </a:pPr>
            <a:r>
              <a:rPr lang="en-US" sz="2800" b="1" dirty="0">
                <a:solidFill>
                  <a:schemeClr val="lt1"/>
                </a:solidFill>
                <a:latin typeface="+mn-lt"/>
                <a:ea typeface="Lexend Medium"/>
                <a:cs typeface="Lexend Medium"/>
                <a:sym typeface="Lexend Medium"/>
              </a:rPr>
              <a:t>Simple 3-step prompt enhancement flow – Just type, enhance, and copy—making it fast and user-friendly.</a:t>
            </a:r>
          </a:p>
          <a:p>
            <a:pPr marL="457200" lvl="0" indent="-406400" algn="l" rtl="0">
              <a:spcBef>
                <a:spcPts val="0"/>
              </a:spcBef>
              <a:spcAft>
                <a:spcPts val="0"/>
              </a:spcAft>
              <a:buClr>
                <a:schemeClr val="lt1"/>
              </a:buClr>
              <a:buSzPts val="2800"/>
              <a:buFont typeface="Lexend Medium"/>
              <a:buAutoNum type="arabicPeriod"/>
            </a:pPr>
            <a:endParaRPr lang="en-US" sz="2800" b="1" dirty="0">
              <a:solidFill>
                <a:schemeClr val="lt1"/>
              </a:solidFill>
              <a:latin typeface="+mn-lt"/>
              <a:ea typeface="Lexend Medium"/>
              <a:cs typeface="Lexend Medium"/>
              <a:sym typeface="Lexend Medium"/>
            </a:endParaRPr>
          </a:p>
          <a:p>
            <a:pPr marL="457200" indent="-406400">
              <a:buClr>
                <a:schemeClr val="lt1"/>
              </a:buClr>
              <a:buSzPts val="2800"/>
              <a:buFont typeface="Lexend Medium"/>
              <a:buAutoNum type="arabicPeriod"/>
            </a:pPr>
            <a:r>
              <a:rPr lang="en-US" sz="2800" b="1" dirty="0">
                <a:solidFill>
                  <a:schemeClr val="lt1"/>
                </a:solidFill>
                <a:latin typeface="+mn-lt"/>
                <a:ea typeface="Lexend Medium"/>
                <a:cs typeface="Lexend Medium"/>
                <a:sym typeface="Lexend Medium"/>
              </a:rPr>
              <a:t>Fully mobile and desktop friendly – Seamlessly accessible via any browser on phones or computers without installation.</a:t>
            </a:r>
          </a:p>
          <a:p>
            <a:pPr marL="457200" lvl="0" indent="-406400" algn="l" rtl="0">
              <a:spcBef>
                <a:spcPts val="0"/>
              </a:spcBef>
              <a:spcAft>
                <a:spcPts val="0"/>
              </a:spcAft>
              <a:buClr>
                <a:schemeClr val="lt1"/>
              </a:buClr>
              <a:buSzPts val="2800"/>
              <a:buFont typeface="Lexend Medium"/>
              <a:buAutoNum type="arabicPeriod"/>
            </a:pPr>
            <a:endParaRPr lang="en-US" sz="2800" b="1" dirty="0">
              <a:solidFill>
                <a:schemeClr val="lt1"/>
              </a:solidFill>
              <a:latin typeface="+mn-lt"/>
              <a:ea typeface="Lexend Medium"/>
              <a:cs typeface="Lexend Medium"/>
              <a:sym typeface="Lexend Medium"/>
            </a:endParaRPr>
          </a:p>
          <a:p>
            <a:pPr marL="457200" indent="-406400">
              <a:buClr>
                <a:schemeClr val="lt1"/>
              </a:buClr>
              <a:buSzPts val="2800"/>
              <a:buFont typeface="Lexend Medium"/>
              <a:buAutoNum type="arabicPeriod"/>
            </a:pPr>
            <a:r>
              <a:rPr lang="en-US" sz="2800" b="1" dirty="0">
                <a:solidFill>
                  <a:schemeClr val="lt1"/>
                </a:solidFill>
                <a:latin typeface="+mn-lt"/>
                <a:ea typeface="Lexend Medium"/>
                <a:cs typeface="Lexend Medium"/>
                <a:sym typeface="Lexend Medium"/>
              </a:rPr>
              <a:t>User feedback system integrated – Users can rate and share feedback to help improve Promptify continuously.</a:t>
            </a:r>
          </a:p>
          <a:p>
            <a:pPr marL="457200" lvl="0" indent="-406400" algn="l" rtl="0">
              <a:spcBef>
                <a:spcPts val="0"/>
              </a:spcBef>
              <a:spcAft>
                <a:spcPts val="0"/>
              </a:spcAft>
              <a:buClr>
                <a:schemeClr val="lt1"/>
              </a:buClr>
              <a:buSzPts val="2800"/>
              <a:buFont typeface="Lexend Medium"/>
              <a:buAutoNum type="arabicPeriod"/>
            </a:pPr>
            <a:endParaRPr lang="en-US" sz="2800" b="1" dirty="0">
              <a:solidFill>
                <a:schemeClr val="lt1"/>
              </a:solidFill>
              <a:latin typeface="+mn-lt"/>
              <a:ea typeface="Lexend Medium"/>
              <a:cs typeface="Lexend Medium"/>
              <a:sym typeface="Lexend Medium"/>
            </a:endParaRPr>
          </a:p>
          <a:p>
            <a:pPr marL="457200" indent="-406400">
              <a:buClr>
                <a:schemeClr val="lt1"/>
              </a:buClr>
              <a:buSzPts val="2800"/>
              <a:buFont typeface="Lexend Medium"/>
              <a:buAutoNum type="arabicPeriod"/>
            </a:pPr>
            <a:r>
              <a:rPr lang="en-US" sz="2800" b="1" dirty="0">
                <a:solidFill>
                  <a:schemeClr val="lt1"/>
                </a:solidFill>
                <a:latin typeface="+mn-lt"/>
                <a:ea typeface="Lexend Medium"/>
                <a:cs typeface="Lexend Medium"/>
                <a:sym typeface="Lexend Medium"/>
              </a:rPr>
              <a:t>Bright and dark modes available – Offers light/dark themes for better user comfort and accessibility.</a:t>
            </a:r>
          </a:p>
          <a:p>
            <a:pPr marL="457200" lvl="0" indent="-406400" algn="l" rtl="0">
              <a:spcBef>
                <a:spcPts val="0"/>
              </a:spcBef>
              <a:spcAft>
                <a:spcPts val="0"/>
              </a:spcAft>
              <a:buClr>
                <a:schemeClr val="lt1"/>
              </a:buClr>
              <a:buSzPts val="2800"/>
              <a:buFont typeface="Lexend Medium"/>
              <a:buAutoNum type="arabicPeriod"/>
            </a:pPr>
            <a:endParaRPr lang="en-US" sz="2800" b="1" dirty="0">
              <a:solidFill>
                <a:schemeClr val="lt1"/>
              </a:solidFill>
              <a:latin typeface="+mn-lt"/>
              <a:ea typeface="Lexend Medium"/>
              <a:cs typeface="Lexend Medium"/>
              <a:sym typeface="Lexend Medium"/>
            </a:endParaRPr>
          </a:p>
          <a:p>
            <a:pPr marL="914400" lvl="0" indent="0" algn="l" rtl="0">
              <a:spcBef>
                <a:spcPts val="0"/>
              </a:spcBef>
              <a:spcAft>
                <a:spcPts val="0"/>
              </a:spcAft>
              <a:buNone/>
            </a:pPr>
            <a:endParaRPr sz="2800" b="1" dirty="0">
              <a:solidFill>
                <a:schemeClr val="lt1"/>
              </a:solidFill>
              <a:latin typeface="+mn-lt"/>
              <a:ea typeface="Lexend Medium"/>
              <a:cs typeface="Lexend Medium"/>
              <a:sym typeface="Lexend Medium"/>
            </a:endParaRPr>
          </a:p>
          <a:p>
            <a:pPr marL="914400" lvl="0" indent="0" algn="l" rtl="0">
              <a:spcBef>
                <a:spcPts val="0"/>
              </a:spcBef>
              <a:spcAft>
                <a:spcPts val="0"/>
              </a:spcAft>
              <a:buNone/>
            </a:pPr>
            <a:endParaRPr sz="2800" b="1" dirty="0">
              <a:solidFill>
                <a:schemeClr val="lt1"/>
              </a:solidFill>
              <a:latin typeface="+mn-lt"/>
              <a:ea typeface="Lexend Medium"/>
              <a:cs typeface="Lexend Medium"/>
              <a:sym typeface="Lexend Medium"/>
            </a:endParaRPr>
          </a:p>
          <a:p>
            <a:pPr marL="914400" lvl="0" indent="0" algn="l" rtl="0">
              <a:spcBef>
                <a:spcPts val="0"/>
              </a:spcBef>
              <a:spcAft>
                <a:spcPts val="0"/>
              </a:spcAft>
              <a:buNone/>
            </a:pPr>
            <a:endParaRPr sz="2800" b="1" dirty="0">
              <a:solidFill>
                <a:schemeClr val="lt1"/>
              </a:solidFill>
              <a:latin typeface="+mn-lt"/>
              <a:ea typeface="Lexend Medium"/>
              <a:cs typeface="Lexend Medium"/>
              <a:sym typeface="Lexend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7"/>
          <p:cNvSpPr/>
          <p:nvPr/>
        </p:nvSpPr>
        <p:spPr>
          <a:xfrm rot="-5400000">
            <a:off x="1195110" y="-498530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61" name="Google Shape;161;p7"/>
          <p:cNvPicPr preferRelativeResize="0"/>
          <p:nvPr/>
        </p:nvPicPr>
        <p:blipFill rotWithShape="1">
          <a:blip r:embed="rId4">
            <a:alphaModFix/>
          </a:blip>
          <a:srcRect/>
          <a:stretch/>
        </p:blipFill>
        <p:spPr>
          <a:xfrm rot="-10798857">
            <a:off x="4477914" y="1889136"/>
            <a:ext cx="7945947" cy="4449731"/>
          </a:xfrm>
          <a:prstGeom prst="rect">
            <a:avLst/>
          </a:prstGeom>
          <a:noFill/>
          <a:ln>
            <a:noFill/>
          </a:ln>
        </p:spPr>
      </p:pic>
      <p:sp>
        <p:nvSpPr>
          <p:cNvPr id="162" name="Google Shape;162;p7"/>
          <p:cNvSpPr txBox="1"/>
          <p:nvPr/>
        </p:nvSpPr>
        <p:spPr>
          <a:xfrm>
            <a:off x="2421795" y="868816"/>
            <a:ext cx="120581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dirty="0">
                <a:solidFill>
                  <a:srgbClr val="FFFFFF"/>
                </a:solidFill>
                <a:latin typeface="Arial"/>
                <a:ea typeface="Arial"/>
                <a:cs typeface="Arial"/>
                <a:sym typeface="Arial"/>
              </a:rPr>
              <a:t>DRAWBACK AND SHOWSTOPPERS</a:t>
            </a:r>
            <a:endParaRPr sz="1400" b="0" i="0" u="none" strike="noStrike" cap="none" dirty="0">
              <a:solidFill>
                <a:srgbClr val="000000"/>
              </a:solidFill>
              <a:latin typeface="Arial"/>
              <a:ea typeface="Arial"/>
              <a:cs typeface="Arial"/>
              <a:sym typeface="Arial"/>
            </a:endParaRPr>
          </a:p>
        </p:txBody>
      </p:sp>
      <p:sp>
        <p:nvSpPr>
          <p:cNvPr id="163" name="Google Shape;163;p7"/>
          <p:cNvSpPr txBox="1"/>
          <p:nvPr/>
        </p:nvSpPr>
        <p:spPr>
          <a:xfrm>
            <a:off x="2948170" y="3188285"/>
            <a:ext cx="12058200" cy="57864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lt1"/>
              </a:buClr>
              <a:buSzPts val="3200"/>
              <a:buFont typeface="Lexend Medium"/>
              <a:buChar char="●"/>
            </a:pPr>
            <a:r>
              <a:rPr lang="en-US" sz="3200" b="1" dirty="0">
                <a:solidFill>
                  <a:schemeClr val="lt1"/>
                </a:solidFill>
                <a:latin typeface="+mn-lt"/>
                <a:ea typeface="Lexend Medium"/>
                <a:cs typeface="Lexend Medium"/>
                <a:sym typeface="Lexend Medium"/>
              </a:rPr>
              <a:t>Promptify! is fully browser-based and requires an internet connection to function. Offline mode is not yet supported.</a:t>
            </a:r>
            <a:endParaRPr sz="3200" b="1" dirty="0">
              <a:solidFill>
                <a:schemeClr val="lt1"/>
              </a:solidFill>
              <a:latin typeface="+mn-lt"/>
              <a:ea typeface="Lexend Medium"/>
              <a:cs typeface="Lexend Medium"/>
              <a:sym typeface="Lexend Medium"/>
            </a:endParaRPr>
          </a:p>
          <a:p>
            <a:pPr marL="457200" lvl="0" indent="0" algn="l" rtl="0">
              <a:spcBef>
                <a:spcPts val="0"/>
              </a:spcBef>
              <a:spcAft>
                <a:spcPts val="0"/>
              </a:spcAft>
              <a:buNone/>
            </a:pPr>
            <a:endParaRPr sz="3200" b="1" dirty="0">
              <a:solidFill>
                <a:schemeClr val="lt1"/>
              </a:solidFill>
              <a:latin typeface="+mn-lt"/>
              <a:ea typeface="Lexend Medium"/>
              <a:cs typeface="Lexend Medium"/>
              <a:sym typeface="Lexend Medium"/>
            </a:endParaRPr>
          </a:p>
          <a:p>
            <a:pPr marL="457200" lvl="0" indent="-431800" algn="l" rtl="0">
              <a:spcBef>
                <a:spcPts val="0"/>
              </a:spcBef>
              <a:spcAft>
                <a:spcPts val="0"/>
              </a:spcAft>
              <a:buClr>
                <a:schemeClr val="lt1"/>
              </a:buClr>
              <a:buSzPts val="3200"/>
              <a:buFont typeface="Lexend Medium"/>
              <a:buChar char="●"/>
            </a:pPr>
            <a:r>
              <a:rPr lang="en-US" sz="3200" b="1" dirty="0">
                <a:solidFill>
                  <a:schemeClr val="lt1"/>
                </a:solidFill>
                <a:latin typeface="+mn-lt"/>
                <a:ea typeface="Lexend Medium"/>
                <a:cs typeface="Lexend Medium"/>
                <a:sym typeface="Lexend Medium"/>
              </a:rPr>
              <a:t>Enhancements are model-agnostic and not deeply fine-tuned for specific AI models like </a:t>
            </a:r>
            <a:r>
              <a:rPr lang="en-US" sz="3200" b="1" i="1" dirty="0">
                <a:solidFill>
                  <a:schemeClr val="lt1"/>
                </a:solidFill>
                <a:latin typeface="+mn-lt"/>
                <a:ea typeface="Lexend Medium"/>
                <a:cs typeface="Lexend Medium"/>
                <a:sym typeface="Lexend Medium"/>
              </a:rPr>
              <a:t>GPT-4</a:t>
            </a:r>
            <a:r>
              <a:rPr lang="en-US" sz="3200" b="1" dirty="0">
                <a:solidFill>
                  <a:schemeClr val="lt1"/>
                </a:solidFill>
                <a:latin typeface="+mn-lt"/>
                <a:ea typeface="Lexend Medium"/>
                <a:cs typeface="Lexend Medium"/>
                <a:sym typeface="Lexend Medium"/>
              </a:rPr>
              <a:t> or </a:t>
            </a:r>
            <a:r>
              <a:rPr lang="en-US" sz="3200" b="1" i="1" dirty="0">
                <a:solidFill>
                  <a:schemeClr val="lt1"/>
                </a:solidFill>
                <a:latin typeface="+mn-lt"/>
                <a:ea typeface="Lexend Medium"/>
                <a:cs typeface="Lexend Medium"/>
                <a:sym typeface="Lexend Medium"/>
              </a:rPr>
              <a:t>Mid Journey v6</a:t>
            </a:r>
            <a:r>
              <a:rPr lang="en-US" sz="3200" b="1" dirty="0">
                <a:solidFill>
                  <a:schemeClr val="lt1"/>
                </a:solidFill>
                <a:latin typeface="+mn-lt"/>
                <a:ea typeface="Lexend Medium"/>
                <a:cs typeface="Lexend Medium"/>
                <a:sym typeface="Lexend Medium"/>
              </a:rPr>
              <a:t>, which may affect ultra-specific use cases.</a:t>
            </a:r>
            <a:endParaRPr sz="3200" b="1" dirty="0">
              <a:solidFill>
                <a:schemeClr val="lt1"/>
              </a:solidFill>
              <a:latin typeface="+mn-lt"/>
              <a:ea typeface="Lexend Medium"/>
              <a:cs typeface="Lexend Medium"/>
              <a:sym typeface="Lexend Medium"/>
            </a:endParaRPr>
          </a:p>
          <a:p>
            <a:pPr marL="457200" lvl="0" indent="0" algn="l" rtl="0">
              <a:spcBef>
                <a:spcPts val="0"/>
              </a:spcBef>
              <a:spcAft>
                <a:spcPts val="0"/>
              </a:spcAft>
              <a:buNone/>
            </a:pPr>
            <a:endParaRPr sz="3200" b="1" dirty="0">
              <a:solidFill>
                <a:schemeClr val="lt1"/>
              </a:solidFill>
              <a:latin typeface="+mn-lt"/>
              <a:ea typeface="Lexend Medium"/>
              <a:cs typeface="Lexend Medium"/>
              <a:sym typeface="Lexend Medium"/>
            </a:endParaRPr>
          </a:p>
          <a:p>
            <a:pPr marL="457200" lvl="0" indent="-431800" algn="l" rtl="0">
              <a:spcBef>
                <a:spcPts val="0"/>
              </a:spcBef>
              <a:spcAft>
                <a:spcPts val="0"/>
              </a:spcAft>
              <a:buClr>
                <a:schemeClr val="lt1"/>
              </a:buClr>
              <a:buSzPts val="3200"/>
              <a:buFont typeface="Lexend Medium"/>
              <a:buChar char="●"/>
            </a:pPr>
            <a:r>
              <a:rPr lang="en-US" sz="3200" b="1" dirty="0">
                <a:solidFill>
                  <a:schemeClr val="lt1"/>
                </a:solidFill>
                <a:latin typeface="+mn-lt"/>
                <a:ea typeface="Lexend Medium"/>
                <a:cs typeface="Lexend Medium"/>
                <a:sym typeface="Lexend Medium"/>
              </a:rPr>
              <a:t>No Login or Personalization </a:t>
            </a:r>
            <a:r>
              <a:rPr lang="en-US" sz="3200" b="1" i="1" dirty="0">
                <a:solidFill>
                  <a:schemeClr val="lt1"/>
                </a:solidFill>
                <a:latin typeface="+mn-lt"/>
                <a:ea typeface="Lexend Medium"/>
                <a:cs typeface="Lexend Medium"/>
                <a:sym typeface="Lexend Medium"/>
              </a:rPr>
              <a:t>(Yet) </a:t>
            </a:r>
            <a:r>
              <a:rPr lang="en-US" sz="3200" b="1" dirty="0">
                <a:solidFill>
                  <a:schemeClr val="lt1"/>
                </a:solidFill>
                <a:latin typeface="+mn-lt"/>
                <a:ea typeface="Lexend Medium"/>
                <a:cs typeface="Lexend Medium"/>
                <a:sym typeface="Lexend Medium"/>
              </a:rPr>
              <a:t>– Currently, there’s no login system—so users can’t save prompt history, preferences, or get personalized suggestions.</a:t>
            </a:r>
            <a:endParaRPr sz="3200" b="1" dirty="0">
              <a:solidFill>
                <a:schemeClr val="lt1"/>
              </a:solidFill>
              <a:latin typeface="+mn-lt"/>
              <a:ea typeface="Lexend Medium"/>
              <a:cs typeface="Lexend Medium"/>
              <a:sym typeface="Lexen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69" name="Google Shape;169;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70" name="Google Shape;170;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71" name="Google Shape;171;p8"/>
          <p:cNvSpPr txBox="1"/>
          <p:nvPr/>
        </p:nvSpPr>
        <p:spPr>
          <a:xfrm>
            <a:off x="4663116" y="1813757"/>
            <a:ext cx="9130800"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dirty="0">
                <a:solidFill>
                  <a:srgbClr val="FFFFFF"/>
                </a:solidFill>
              </a:rPr>
              <a:t>Team Name: </a:t>
            </a:r>
            <a:r>
              <a:rPr lang="en-US" sz="5400" i="1" dirty="0" err="1">
                <a:solidFill>
                  <a:srgbClr val="FFFFFF"/>
                </a:solidFill>
                <a:latin typeface="+mj-lt"/>
              </a:rPr>
              <a:t>DevDude</a:t>
            </a:r>
            <a:endParaRPr sz="5400" b="0" i="1" u="none" strike="noStrike" cap="none" dirty="0">
              <a:solidFill>
                <a:srgbClr val="000000"/>
              </a:solidFill>
              <a:latin typeface="+mj-lt"/>
              <a:ea typeface="Arial"/>
              <a:cs typeface="Arial"/>
              <a:sym typeface="Arial"/>
            </a:endParaRPr>
          </a:p>
        </p:txBody>
      </p:sp>
      <p:sp>
        <p:nvSpPr>
          <p:cNvPr id="172" name="Google Shape;172;p8"/>
          <p:cNvSpPr txBox="1"/>
          <p:nvPr/>
        </p:nvSpPr>
        <p:spPr>
          <a:xfrm>
            <a:off x="3827725" y="3021875"/>
            <a:ext cx="13053000" cy="2596352"/>
          </a:xfrm>
          <a:prstGeom prst="rect">
            <a:avLst/>
          </a:prstGeom>
          <a:noFill/>
          <a:ln>
            <a:noFill/>
          </a:ln>
        </p:spPr>
        <p:txBody>
          <a:bodyPr spcFirstLastPara="1" wrap="square" lIns="0" tIns="0" rIns="0" bIns="0" anchor="t" anchorCtr="0">
            <a:spAutoFit/>
          </a:bodyPr>
          <a:lstStyle/>
          <a:p>
            <a:pPr marL="0" marR="0" lvl="0" indent="0" algn="l" rtl="0">
              <a:lnSpc>
                <a:spcPct val="111018"/>
              </a:lnSpc>
              <a:spcBef>
                <a:spcPts val="0"/>
              </a:spcBef>
              <a:spcAft>
                <a:spcPts val="0"/>
              </a:spcAft>
              <a:buClr>
                <a:srgbClr val="000000"/>
              </a:buClr>
              <a:buSzPts val="4220"/>
              <a:buFont typeface="Arial"/>
              <a:buNone/>
            </a:pPr>
            <a:r>
              <a:rPr lang="en-US" sz="3800" b="1" dirty="0">
                <a:solidFill>
                  <a:schemeClr val="lt1"/>
                </a:solidFill>
                <a:latin typeface="+mn-lt"/>
                <a:ea typeface="Lexend SemiBold"/>
                <a:cs typeface="Lexend SemiBold"/>
                <a:sym typeface="Lexend SemiBold"/>
              </a:rPr>
              <a:t>Team Member: Soorya Prakash R</a:t>
            </a:r>
            <a:endParaRPr sz="3800" b="1" dirty="0">
              <a:solidFill>
                <a:schemeClr val="lt1"/>
              </a:solidFill>
              <a:latin typeface="+mn-lt"/>
              <a:ea typeface="Lexend SemiBold"/>
              <a:cs typeface="Lexend SemiBold"/>
              <a:sym typeface="Lexend SemiBold"/>
            </a:endParaRPr>
          </a:p>
          <a:p>
            <a:pPr marL="0" marR="0" lvl="0" indent="0" algn="l" rtl="0">
              <a:lnSpc>
                <a:spcPct val="111018"/>
              </a:lnSpc>
              <a:spcBef>
                <a:spcPts val="0"/>
              </a:spcBef>
              <a:spcAft>
                <a:spcPts val="0"/>
              </a:spcAft>
              <a:buClr>
                <a:srgbClr val="000000"/>
              </a:buClr>
              <a:buSzPts val="4220"/>
              <a:buFont typeface="Arial"/>
              <a:buNone/>
            </a:pPr>
            <a:r>
              <a:rPr lang="en-US" sz="3800" b="1" dirty="0">
                <a:solidFill>
                  <a:schemeClr val="lt1"/>
                </a:solidFill>
                <a:latin typeface="+mn-lt"/>
                <a:ea typeface="Lexend SemiBold"/>
                <a:cs typeface="Lexend SemiBold"/>
                <a:sym typeface="Lexend SemiBold"/>
              </a:rPr>
              <a:t>Phone No: 9342955317</a:t>
            </a:r>
            <a:endParaRPr sz="3800" b="1" dirty="0">
              <a:solidFill>
                <a:schemeClr val="lt1"/>
              </a:solidFill>
              <a:latin typeface="+mn-lt"/>
              <a:ea typeface="Lexend SemiBold"/>
              <a:cs typeface="Lexend SemiBold"/>
              <a:sym typeface="Lexend SemiBold"/>
            </a:endParaRPr>
          </a:p>
          <a:p>
            <a:pPr marL="0" marR="0" lvl="0" indent="0" algn="l" rtl="0">
              <a:lnSpc>
                <a:spcPct val="111018"/>
              </a:lnSpc>
              <a:spcBef>
                <a:spcPts val="0"/>
              </a:spcBef>
              <a:spcAft>
                <a:spcPts val="0"/>
              </a:spcAft>
              <a:buClr>
                <a:srgbClr val="000000"/>
              </a:buClr>
              <a:buSzPts val="4220"/>
              <a:buFont typeface="Arial"/>
              <a:buNone/>
            </a:pPr>
            <a:r>
              <a:rPr lang="en-US" sz="3800" b="1" dirty="0">
                <a:solidFill>
                  <a:schemeClr val="lt1"/>
                </a:solidFill>
                <a:latin typeface="+mn-lt"/>
                <a:ea typeface="Lexend SemiBold"/>
                <a:cs typeface="Lexend SemiBold"/>
                <a:sym typeface="Lexend SemiBold"/>
              </a:rPr>
              <a:t>Email ID: </a:t>
            </a:r>
            <a:r>
              <a:rPr lang="en-US" sz="3800" b="1" u="sng" dirty="0">
                <a:solidFill>
                  <a:schemeClr val="lt2"/>
                </a:solidFill>
                <a:latin typeface="+mn-lt"/>
                <a:ea typeface="Lexend SemiBold"/>
                <a:cs typeface="Lexend SemiBold"/>
                <a:sym typeface="Lexend SemiBold"/>
                <a:hlinkClick r:id="rId6">
                  <a:extLst>
                    <a:ext uri="{A12FA001-AC4F-418D-AE19-62706E023703}">
                      <ahyp:hlinkClr xmlns:ahyp="http://schemas.microsoft.com/office/drawing/2018/hyperlinkcolor" val="tx"/>
                    </a:ext>
                  </a:extLst>
                </a:hlinkClick>
              </a:rPr>
              <a:t>r.sooryaprakash2704@gmail.com</a:t>
            </a:r>
            <a:endParaRPr sz="3800" b="1" dirty="0">
              <a:solidFill>
                <a:schemeClr val="lt2"/>
              </a:solidFill>
              <a:latin typeface="+mn-lt"/>
              <a:ea typeface="Lexend SemiBold"/>
              <a:cs typeface="Lexend SemiBold"/>
              <a:sym typeface="Lexend SemiBold"/>
            </a:endParaRPr>
          </a:p>
          <a:p>
            <a:pPr marL="0" marR="0" lvl="0" indent="0" algn="l" rtl="0">
              <a:lnSpc>
                <a:spcPct val="111018"/>
              </a:lnSpc>
              <a:spcBef>
                <a:spcPts val="0"/>
              </a:spcBef>
              <a:spcAft>
                <a:spcPts val="0"/>
              </a:spcAft>
              <a:buClr>
                <a:srgbClr val="000000"/>
              </a:buClr>
              <a:buSzPts val="4220"/>
              <a:buFont typeface="Arial"/>
              <a:buNone/>
            </a:pPr>
            <a:r>
              <a:rPr lang="en-US" sz="3800" b="1" dirty="0">
                <a:solidFill>
                  <a:schemeClr val="lt1"/>
                </a:solidFill>
                <a:latin typeface="+mn-lt"/>
                <a:ea typeface="Lexend SemiBold"/>
                <a:cs typeface="Lexend SemiBold"/>
                <a:sym typeface="Lexend SemiBold"/>
              </a:rPr>
              <a:t>LinkedIn: </a:t>
            </a:r>
            <a:r>
              <a:rPr lang="en-US" sz="3400" b="1" dirty="0">
                <a:solidFill>
                  <a:schemeClr val="lt2"/>
                </a:solidFill>
                <a:latin typeface="+mn-lt"/>
                <a:ea typeface="Lexend SemiBold"/>
                <a:cs typeface="Lexend SemiBold"/>
                <a:sym typeface="Lexend SemiBold"/>
              </a:rPr>
              <a:t>https://www.linkedin.com/in/r-soorya-prakash/</a:t>
            </a:r>
            <a:endParaRPr sz="3400" b="1" dirty="0">
              <a:solidFill>
                <a:schemeClr val="lt2"/>
              </a:solidFill>
              <a:latin typeface="+mn-lt"/>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78" name="Google Shape;178;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79" name="Google Shape;179;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80" name="Google Shape;180;p9"/>
          <p:cNvSpPr txBox="1"/>
          <p:nvPr/>
        </p:nvSpPr>
        <p:spPr>
          <a:xfrm>
            <a:off x="2969180" y="1573931"/>
            <a:ext cx="11803800" cy="629250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Clr>
                <a:srgbClr val="000000"/>
              </a:buClr>
              <a:buSzPts val="19014"/>
              <a:buFont typeface="Arial"/>
              <a:buNone/>
            </a:pPr>
            <a:r>
              <a:rPr lang="en-US" sz="19014" b="1" i="0" u="none" strike="noStrike" cap="none" dirty="0">
                <a:solidFill>
                  <a:srgbClr val="FFFFFF"/>
                </a:solidFill>
                <a:latin typeface="Playfair Display"/>
                <a:ea typeface="Playfair Display"/>
                <a:cs typeface="Playfair Display"/>
                <a:sym typeface="Playfair Display"/>
              </a:rPr>
              <a:t>Thank you</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805</Words>
  <Application>Microsoft Office PowerPoint</Application>
  <PresentationFormat>Custom</PresentationFormat>
  <Paragraphs>77</Paragraphs>
  <Slides>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Lexend Medium</vt:lpstr>
      <vt:lpstr>Playfair Display</vt:lpstr>
      <vt:lpstr>Montserrat</vt:lpstr>
      <vt:lpstr>Lexend SemiBold</vt:lpstr>
      <vt:lpstr>Calibri</vt:lpstr>
      <vt:lpstr>Comfortaa</vt:lpstr>
      <vt:lpstr>Cambria</vt:lpstr>
      <vt:lpstr>Arial</vt:lpstr>
      <vt:lpstr>Roboto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6</cp:revision>
  <dcterms:created xsi:type="dcterms:W3CDTF">2006-08-16T00:00:00Z</dcterms:created>
  <dcterms:modified xsi:type="dcterms:W3CDTF">2025-06-29T14:12:47Z</dcterms:modified>
</cp:coreProperties>
</file>